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2" r:id="rId2"/>
    <p:sldId id="304" r:id="rId3"/>
    <p:sldId id="305" r:id="rId4"/>
    <p:sldId id="275" r:id="rId5"/>
    <p:sldId id="306" r:id="rId6"/>
    <p:sldId id="307" r:id="rId7"/>
    <p:sldId id="308" r:id="rId8"/>
    <p:sldId id="309" r:id="rId9"/>
    <p:sldId id="303" r:id="rId10"/>
    <p:sldId id="268" r:id="rId11"/>
    <p:sldId id="269" r:id="rId12"/>
    <p:sldId id="270" r:id="rId13"/>
    <p:sldId id="290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D758-70AE-4B0D-B4BC-7698C4820B49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F4F3-2154-425F-AAD4-EE1138068A4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955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D758-70AE-4B0D-B4BC-7698C4820B49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F4F3-2154-425F-AAD4-EE1138068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097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D758-70AE-4B0D-B4BC-7698C4820B49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F4F3-2154-425F-AAD4-EE1138068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46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D758-70AE-4B0D-B4BC-7698C4820B49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F4F3-2154-425F-AAD4-EE1138068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614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D758-70AE-4B0D-B4BC-7698C4820B49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F4F3-2154-425F-AAD4-EE1138068A4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77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D758-70AE-4B0D-B4BC-7698C4820B49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F4F3-2154-425F-AAD4-EE1138068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73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D758-70AE-4B0D-B4BC-7698C4820B49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F4F3-2154-425F-AAD4-EE1138068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8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D758-70AE-4B0D-B4BC-7698C4820B49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F4F3-2154-425F-AAD4-EE1138068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94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D758-70AE-4B0D-B4BC-7698C4820B49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F4F3-2154-425F-AAD4-EE1138068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18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679D758-70AE-4B0D-B4BC-7698C4820B49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81F4F3-2154-425F-AAD4-EE1138068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267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D758-70AE-4B0D-B4BC-7698C4820B49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F4F3-2154-425F-AAD4-EE1138068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74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679D758-70AE-4B0D-B4BC-7698C4820B49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981F4F3-2154-425F-AAD4-EE1138068A4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76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journals.plos.org/plosone/article?id=10.1371/journal.pone.0009317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bioconductor.org/biocLite.R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00FC7C-C0BD-49BE-B6D1-27415946E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92972"/>
            <a:ext cx="9144000" cy="3190845"/>
          </a:xfrm>
        </p:spPr>
        <p:txBody>
          <a:bodyPr>
            <a:noAutofit/>
          </a:bodyPr>
          <a:lstStyle/>
          <a:p>
            <a:r>
              <a:rPr lang="ru-RU" sz="4400" dirty="0"/>
              <a:t>RNA-</a:t>
            </a:r>
            <a:r>
              <a:rPr lang="ru-RU" sz="4400" dirty="0" err="1"/>
              <a:t>Seq</a:t>
            </a:r>
            <a:r>
              <a:rPr lang="ru-RU" sz="4400" dirty="0"/>
              <a:t>. Анализ данных с использованием R/</a:t>
            </a:r>
            <a:r>
              <a:rPr lang="ru-RU" sz="4400" dirty="0" err="1"/>
              <a:t>BioConductor</a:t>
            </a:r>
            <a:r>
              <a:rPr lang="ru-RU" sz="4400" dirty="0"/>
              <a:t>. </a:t>
            </a:r>
            <a:br>
              <a:rPr lang="ru-RU" sz="4400" dirty="0"/>
            </a:br>
            <a:r>
              <a:rPr lang="ru-RU" sz="4400" dirty="0" err="1"/>
              <a:t>Case</a:t>
            </a:r>
            <a:r>
              <a:rPr lang="ru-RU" sz="4400" dirty="0"/>
              <a:t> </a:t>
            </a:r>
            <a:r>
              <a:rPr lang="ru-RU" sz="4400" dirty="0" err="1"/>
              <a:t>study</a:t>
            </a:r>
            <a:r>
              <a:rPr lang="ru-RU" sz="4400" dirty="0"/>
              <a:t>: определение дифференциально </a:t>
            </a:r>
            <a:r>
              <a:rPr lang="ru-RU" sz="4400" dirty="0" err="1"/>
              <a:t>экспрессирующихся</a:t>
            </a:r>
            <a:r>
              <a:rPr lang="ru-RU" sz="4400" dirty="0"/>
              <a:t> генов в образце плоско-клеточной карциномы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8AD95F-BAA6-4A41-A13E-67D9025BB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02984"/>
            <a:ext cx="9144000" cy="1871933"/>
          </a:xfrm>
        </p:spPr>
        <p:txBody>
          <a:bodyPr>
            <a:normAutofit lnSpcReduction="10000"/>
          </a:bodyPr>
          <a:lstStyle/>
          <a:p>
            <a:r>
              <a:rPr lang="ru-RU" i="1" dirty="0"/>
              <a:t>Кафедра биоинформатики РНИМУ им. </a:t>
            </a:r>
            <a:r>
              <a:rPr lang="ru-RU" i="1" dirty="0" err="1"/>
              <a:t>Н.И.Пирогова</a:t>
            </a:r>
            <a:endParaRPr lang="ru-RU" i="1" dirty="0"/>
          </a:p>
          <a:p>
            <a:endParaRPr lang="ru-RU" dirty="0"/>
          </a:p>
          <a:p>
            <a:r>
              <a:rPr lang="ru-RU" b="1" dirty="0"/>
              <a:t>Борис Владимирович ШИЛОВ</a:t>
            </a:r>
          </a:p>
          <a:p>
            <a:r>
              <a:rPr lang="ru-RU" b="1" dirty="0"/>
              <a:t>Алексей Александрович ЛАГУНИН</a:t>
            </a:r>
          </a:p>
        </p:txBody>
      </p:sp>
    </p:spTree>
    <p:extLst>
      <p:ext uri="{BB962C8B-B14F-4D97-AF65-F5344CB8AC3E}">
        <p14:creationId xmlns:p14="http://schemas.microsoft.com/office/powerpoint/2010/main" val="3909227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714A-1F6A-4172-A92A-3C89F28297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Кафедра биоинформатики МБФ РНИМУ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5297-4067-4AAF-A67D-E7F58F58B5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ellnucle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-24626"/>
            <a:ext cx="24384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ellnucle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194300"/>
            <a:ext cx="24384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752600" y="1"/>
            <a:ext cx="50561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/>
              <a:t>Сравнение экспрессии генов</a:t>
            </a:r>
            <a:br>
              <a:rPr lang="ru-RU" sz="2800" b="1" dirty="0"/>
            </a:br>
            <a:r>
              <a:rPr lang="ru-RU" sz="2800" b="1" dirty="0"/>
              <a:t>в определенном типе клеток </a:t>
            </a:r>
            <a:r>
              <a:rPr lang="en-US" altLang="ru-RU" sz="2800" b="1" dirty="0"/>
              <a:t>…</a:t>
            </a:r>
          </a:p>
        </p:txBody>
      </p:sp>
      <p:pic>
        <p:nvPicPr>
          <p:cNvPr id="10" name="Picture 5" descr="Cellnucle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5194300"/>
            <a:ext cx="24384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043114" y="4533901"/>
            <a:ext cx="2302233" cy="56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ru-RU" b="1" dirty="0"/>
              <a:t>…</a:t>
            </a:r>
            <a:r>
              <a:rPr lang="ru-RU" altLang="ru-RU" b="1" dirty="0"/>
              <a:t>после применения </a:t>
            </a:r>
            <a:br>
              <a:rPr lang="ru-RU" altLang="ru-RU" b="1" dirty="0"/>
            </a:br>
            <a:r>
              <a:rPr lang="ru-RU" altLang="ru-RU" b="1" dirty="0"/>
              <a:t>лекарства</a:t>
            </a:r>
            <a:endParaRPr lang="en-US" altLang="ru-RU" b="1" dirty="0"/>
          </a:p>
        </p:txBody>
      </p:sp>
      <p:pic>
        <p:nvPicPr>
          <p:cNvPr id="12" name="Picture 7" descr="Cellnucle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194300"/>
            <a:ext cx="24384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608514" y="4533900"/>
            <a:ext cx="2603533" cy="32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ru-RU" b="1" dirty="0"/>
              <a:t>…</a:t>
            </a:r>
            <a:r>
              <a:rPr lang="ru-RU" altLang="ru-RU" b="1" dirty="0"/>
              <a:t>в разное время жизни</a:t>
            </a:r>
            <a:endParaRPr lang="en-US" altLang="ru-RU" b="1" dirty="0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8010525" y="4533901"/>
            <a:ext cx="2511072" cy="56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ru-RU" b="1" dirty="0"/>
              <a:t>…</a:t>
            </a:r>
            <a:r>
              <a:rPr lang="ru-RU" altLang="ru-RU" b="1" dirty="0"/>
              <a:t>в различных участках</a:t>
            </a:r>
            <a:br>
              <a:rPr lang="ru-RU" altLang="ru-RU" b="1" dirty="0"/>
            </a:br>
            <a:r>
              <a:rPr lang="ru-RU" altLang="ru-RU" b="1" dirty="0"/>
              <a:t> тела</a:t>
            </a:r>
            <a:endParaRPr lang="en-US" altLang="ru-RU" b="1" dirty="0"/>
          </a:p>
        </p:txBody>
      </p:sp>
      <p:pic>
        <p:nvPicPr>
          <p:cNvPr id="15" name="Picture 10" descr="Cellnucle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86050"/>
            <a:ext cx="24384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068514" y="2025651"/>
            <a:ext cx="1926489" cy="56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ru-RU" b="1" dirty="0"/>
              <a:t>…</a:t>
            </a:r>
            <a:r>
              <a:rPr lang="ru-RU" altLang="ru-RU" b="1" dirty="0"/>
              <a:t>после вирусной</a:t>
            </a:r>
            <a:br>
              <a:rPr lang="ru-RU" altLang="ru-RU" b="1" dirty="0"/>
            </a:br>
            <a:r>
              <a:rPr lang="ru-RU" altLang="ru-RU" b="1" dirty="0"/>
              <a:t> инфекции</a:t>
            </a:r>
            <a:endParaRPr lang="en-US" altLang="ru-RU" b="1" dirty="0"/>
          </a:p>
        </p:txBody>
      </p:sp>
      <p:pic>
        <p:nvPicPr>
          <p:cNvPr id="17" name="Picture 12" descr="Cellnucle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686050"/>
            <a:ext cx="24384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8153401" y="2025651"/>
            <a:ext cx="1934119" cy="56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ru-RU" b="1" dirty="0"/>
              <a:t>…</a:t>
            </a:r>
            <a:r>
              <a:rPr lang="ru-RU" altLang="ru-RU" b="1" dirty="0"/>
              <a:t>с образцами от </a:t>
            </a:r>
            <a:br>
              <a:rPr lang="ru-RU" altLang="ru-RU" b="1" dirty="0"/>
            </a:br>
            <a:r>
              <a:rPr lang="ru-RU" altLang="ru-RU" b="1" dirty="0"/>
              <a:t>пациентов</a:t>
            </a:r>
            <a:endParaRPr lang="en-US" altLang="ru-RU" b="1" dirty="0"/>
          </a:p>
        </p:txBody>
      </p:sp>
      <p:pic>
        <p:nvPicPr>
          <p:cNvPr id="19" name="Picture 14" descr="Cellnucle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2686050"/>
            <a:ext cx="24384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4771656" y="2025651"/>
            <a:ext cx="29200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/>
              <a:t>…</a:t>
            </a:r>
            <a:r>
              <a:rPr lang="ru-RU" altLang="ru-RU" b="1" dirty="0"/>
              <a:t> </a:t>
            </a:r>
            <a:r>
              <a:rPr lang="ru-RU" b="1" dirty="0"/>
              <a:t>по отношению к </a:t>
            </a:r>
            <a:br>
              <a:rPr lang="ru-RU" b="1" dirty="0"/>
            </a:br>
            <a:r>
              <a:rPr lang="ru-RU" b="1" dirty="0"/>
              <a:t>животному с нокаут  геном</a:t>
            </a: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1524000" y="1657350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697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Экспрессия генов зависит от контекста, и регулируется многими способами: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по тканям и органам (например, мозг по сравнению с почкой)</a:t>
            </a:r>
            <a:endParaRPr lang="en-US" sz="2400" dirty="0"/>
          </a:p>
          <a:p>
            <a:r>
              <a:rPr lang="ru-RU" sz="2400" dirty="0"/>
              <a:t>в процессе развития (например ткань плода по сравнению с аналогичной тканью взрослого)</a:t>
            </a:r>
            <a:endParaRPr lang="en-US" sz="2400" dirty="0"/>
          </a:p>
          <a:p>
            <a:r>
              <a:rPr lang="ru-RU" sz="2400" dirty="0"/>
              <a:t>в динамическом ответе на сигналы внешней среды (например, на применение лекарств, на холод или тепло)</a:t>
            </a:r>
          </a:p>
          <a:p>
            <a:r>
              <a:rPr lang="ru-RU" sz="2400" dirty="0"/>
              <a:t>при патологических состояниях (пораженная ткань – здоровая ткань)</a:t>
            </a:r>
          </a:p>
          <a:p>
            <a:r>
              <a:rPr lang="ru-RU" sz="2400" dirty="0"/>
              <a:t>с помощью активности других генов</a:t>
            </a:r>
          </a:p>
          <a:p>
            <a:r>
              <a:rPr lang="ru-RU" sz="2400" dirty="0" err="1"/>
              <a:t>эпигенетически</a:t>
            </a:r>
            <a:endParaRPr lang="ru-RU" sz="240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FE91-4272-42EF-8B29-DAAAA4A326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Кафедра биоинформатики МБФ РНИМУ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5297-4067-4AAF-A67D-E7F58F58B5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56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714A-1F6A-4172-A92A-3C89F28297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Кафедра биоинформатики МБФ РНИМУ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5297-4067-4AAF-A67D-E7F58F58B5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54986"/>
            <a:ext cx="7056784" cy="615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294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Базы данных, содержащие эксперименты о генной экспрессии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Две основные базы данных:</a:t>
            </a:r>
          </a:p>
          <a:p>
            <a:pPr lvl="1">
              <a:lnSpc>
                <a:spcPct val="110000"/>
              </a:lnSpc>
            </a:pPr>
            <a:r>
              <a:rPr lang="en-US" altLang="en-US" sz="3200" dirty="0"/>
              <a:t>Gene expression omnibus (GEO) </a:t>
            </a:r>
            <a:br>
              <a:rPr lang="en-US" altLang="en-US" sz="3200" dirty="0"/>
            </a:br>
            <a:r>
              <a:rPr lang="en-US" altLang="en-US" sz="3200" dirty="0"/>
              <a:t>	(NCBI)</a:t>
            </a:r>
          </a:p>
          <a:p>
            <a:pPr lvl="1">
              <a:lnSpc>
                <a:spcPct val="110000"/>
              </a:lnSpc>
            </a:pPr>
            <a:endParaRPr lang="en-US" altLang="en-US" sz="3200" dirty="0"/>
          </a:p>
          <a:p>
            <a:pPr lvl="1">
              <a:lnSpc>
                <a:spcPct val="110000"/>
              </a:lnSpc>
            </a:pPr>
            <a:r>
              <a:rPr lang="en-US" altLang="en-US" sz="3200" dirty="0" err="1"/>
              <a:t>ArrayExpress</a:t>
            </a:r>
            <a:r>
              <a:rPr lang="en-US" altLang="en-US" sz="3200" dirty="0"/>
              <a:t> – functional genomics data </a:t>
            </a:r>
            <a:br>
              <a:rPr lang="en-US" altLang="en-US" sz="3200" dirty="0"/>
            </a:br>
            <a:r>
              <a:rPr lang="en-US" altLang="en-US" sz="3200" dirty="0"/>
              <a:t>	(EMBL-EBI)</a:t>
            </a:r>
          </a:p>
          <a:p>
            <a:pPr marL="0" indent="0">
              <a:buNone/>
            </a:pPr>
            <a:endParaRPr lang="ru-RU" sz="3600" dirty="0"/>
          </a:p>
          <a:p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714A-1F6A-4172-A92A-3C89F28297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Кафедра биоинформатики МБФ РНИМУ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5297-4067-4AAF-A67D-E7F58F58B5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4F2E42-F8E6-4E24-8D8F-78F3DFAF7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175" y="2328051"/>
            <a:ext cx="1771650" cy="12573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EE6D1B-F2D5-415B-A2E3-328B18CCC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687" y="4840394"/>
            <a:ext cx="423862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22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330CB6-EA89-48E7-B3CC-73AAC6D07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</a:t>
            </a:r>
            <a:r>
              <a:rPr lang="en-US" dirty="0"/>
              <a:t> </a:t>
            </a:r>
            <a:r>
              <a:rPr lang="ru-RU" dirty="0"/>
              <a:t>как инструмент для выявления дифференциальной экспрессии генов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2D650D-FFEA-4ED7-B3EF-EFFBE2528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 + R-studio</a:t>
            </a:r>
          </a:p>
          <a:p>
            <a:r>
              <a:rPr lang="en-US" sz="4800" dirty="0"/>
              <a:t>Bioconductor</a:t>
            </a:r>
          </a:p>
          <a:p>
            <a:r>
              <a:rPr lang="en-US" sz="4800" dirty="0" err="1"/>
              <a:t>OmicsTools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133959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289ECF-3C28-4BF7-B7BB-B0E78DDDD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Выравнивание </a:t>
            </a:r>
            <a:r>
              <a:rPr lang="ru-RU" dirty="0" err="1"/>
              <a:t>ридов</a:t>
            </a:r>
            <a:r>
              <a:rPr lang="ru-RU" dirty="0"/>
              <a:t> (</a:t>
            </a:r>
            <a:r>
              <a:rPr lang="en-US" dirty="0"/>
              <a:t>Alignment</a:t>
            </a:r>
            <a:r>
              <a:rPr lang="ru-RU" dirty="0"/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8D41B7-948F-4629-A4F1-EF73FBBB7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b="1" i="1" dirty="0"/>
              <a:t>Первый шаг </a:t>
            </a:r>
            <a:r>
              <a:rPr lang="ru-RU" sz="2800" dirty="0"/>
              <a:t>анализа данных </a:t>
            </a:r>
            <a:r>
              <a:rPr lang="en-US" sz="2800" dirty="0"/>
              <a:t>RNA-seq – </a:t>
            </a:r>
            <a:r>
              <a:rPr lang="ru-RU" sz="2800" dirty="0"/>
              <a:t>выравнивание</a:t>
            </a:r>
            <a:r>
              <a:rPr lang="en-US" sz="2800" dirty="0"/>
              <a:t> </a:t>
            </a:r>
            <a:r>
              <a:rPr lang="ru-RU" sz="2800" dirty="0"/>
              <a:t>сырых </a:t>
            </a:r>
            <a:r>
              <a:rPr lang="ru-RU" sz="2800" dirty="0" err="1"/>
              <a:t>ридов</a:t>
            </a:r>
            <a:r>
              <a:rPr lang="ru-RU" sz="2800" dirty="0"/>
              <a:t> на </a:t>
            </a:r>
            <a:r>
              <a:rPr lang="ru-RU" sz="2800" dirty="0" err="1"/>
              <a:t>референсный</a:t>
            </a:r>
            <a:r>
              <a:rPr lang="ru-RU" sz="2800" dirty="0"/>
              <a:t> геном.</a:t>
            </a:r>
          </a:p>
          <a:p>
            <a:r>
              <a:rPr lang="ru-RU" sz="2800" dirty="0"/>
              <a:t>Использование связки</a:t>
            </a:r>
            <a:r>
              <a:rPr lang="en-US" sz="2800" dirty="0"/>
              <a:t> </a:t>
            </a:r>
            <a:r>
              <a:rPr lang="en-US" sz="2800" b="1" dirty="0"/>
              <a:t>S</a:t>
            </a:r>
            <a:r>
              <a:rPr lang="ru-RU" sz="2800" b="1" dirty="0" err="1"/>
              <a:t>ubread-featureCounts</a:t>
            </a:r>
            <a:r>
              <a:rPr lang="en-US" sz="2800" b="1" dirty="0"/>
              <a:t> </a:t>
            </a:r>
            <a:r>
              <a:rPr lang="ru-RU" sz="2800" dirty="0"/>
              <a:t>в качестве </a:t>
            </a:r>
            <a:r>
              <a:rPr lang="ru-RU" sz="2800" dirty="0" err="1"/>
              <a:t>pipeline</a:t>
            </a:r>
            <a:r>
              <a:rPr lang="ru-RU" sz="2800" dirty="0"/>
              <a:t> является очень быстрой и эффективной и справляется с этой задачей </a:t>
            </a:r>
          </a:p>
          <a:p>
            <a:r>
              <a:rPr lang="en-US" sz="2800" dirty="0"/>
              <a:t>Pipeline</a:t>
            </a:r>
            <a:r>
              <a:rPr lang="ru-RU" sz="2800" dirty="0"/>
              <a:t> </a:t>
            </a:r>
            <a:r>
              <a:rPr lang="ru-RU" sz="2800" b="1" dirty="0" err="1"/>
              <a:t>Bowtie-TopHat-htseq</a:t>
            </a:r>
            <a:r>
              <a:rPr lang="ru-RU" sz="2800" dirty="0"/>
              <a:t> также является популярным для проведения такого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635795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B8FD9-FD3C-469D-B7F8-11C3772D8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Подсчет количества РНК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5A5D02-405B-4D70-9273-85DA87648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b="1" i="1" dirty="0"/>
              <a:t>Следующий шаг </a:t>
            </a:r>
            <a:r>
              <a:rPr lang="ru-RU" sz="2800" dirty="0"/>
              <a:t>– создание</a:t>
            </a:r>
            <a:r>
              <a:rPr lang="en-US" sz="2800" dirty="0"/>
              <a:t> </a:t>
            </a:r>
            <a:r>
              <a:rPr lang="ru-RU" sz="2800" dirty="0"/>
              <a:t>таблицы подсчетов количества </a:t>
            </a:r>
            <a:r>
              <a:rPr lang="ru-RU" sz="2800" dirty="0" err="1"/>
              <a:t>ридов</a:t>
            </a:r>
            <a:endParaRPr lang="ru-RU" sz="2800" dirty="0"/>
          </a:p>
          <a:p>
            <a:r>
              <a:rPr lang="ru-RU" sz="2800" dirty="0"/>
              <a:t>Мы будем использовать данные </a:t>
            </a:r>
            <a:r>
              <a:rPr lang="ru-RU" sz="2800" dirty="0" err="1"/>
              <a:t>RNASeq</a:t>
            </a:r>
            <a:r>
              <a:rPr lang="ru-RU" sz="2800" dirty="0"/>
              <a:t>-эксперимента содержащего экспрессию генов для трех образцов </a:t>
            </a:r>
            <a:br>
              <a:rPr lang="en-US" sz="2800" dirty="0"/>
            </a:br>
            <a:r>
              <a:rPr lang="ru-RU" sz="2800" dirty="0"/>
              <a:t>плоско-клеточной карциномы и парных им образцов здоровой ткани. </a:t>
            </a:r>
          </a:p>
          <a:p>
            <a:r>
              <a:rPr lang="ru-RU" sz="2800" dirty="0"/>
              <a:t>Целью анализа будет определение дифференциально </a:t>
            </a:r>
            <a:r>
              <a:rPr lang="ru-RU" sz="2800" dirty="0" err="1"/>
              <a:t>экспрессирующихся</a:t>
            </a:r>
            <a:r>
              <a:rPr lang="ru-RU" sz="2800" dirty="0"/>
              <a:t> генов. </a:t>
            </a:r>
          </a:p>
          <a:p>
            <a:r>
              <a:rPr lang="ru-RU" sz="2800" dirty="0"/>
              <a:t>Исходные данные взяты из работы </a:t>
            </a:r>
            <a:r>
              <a:rPr lang="ru-RU" sz="2800" dirty="0" err="1"/>
              <a:t>Tuch</a:t>
            </a:r>
            <a:r>
              <a:rPr lang="ru-RU" sz="2800" dirty="0"/>
              <a:t> </a:t>
            </a:r>
            <a:r>
              <a:rPr lang="ru-RU" sz="2800" dirty="0" err="1"/>
              <a:t>et</a:t>
            </a:r>
            <a:r>
              <a:rPr lang="ru-RU" sz="2800" dirty="0"/>
              <a:t> </a:t>
            </a:r>
            <a:r>
              <a:rPr lang="ru-RU" sz="2800" dirty="0" err="1"/>
              <a:t>al</a:t>
            </a:r>
            <a:r>
              <a:rPr lang="ru-RU" sz="2800" dirty="0"/>
              <a:t>, они содержатся </a:t>
            </a:r>
            <a:br>
              <a:rPr lang="en-US" sz="2800" dirty="0"/>
            </a:br>
            <a:r>
              <a:rPr lang="ru-RU" sz="2800" dirty="0"/>
              <a:t>в пакете </a:t>
            </a:r>
            <a:r>
              <a:rPr lang="en-US" sz="2800" dirty="0" err="1"/>
              <a:t>sSeq</a:t>
            </a:r>
            <a:r>
              <a:rPr lang="ru-RU" sz="2800" dirty="0"/>
              <a:t> </a:t>
            </a:r>
          </a:p>
          <a:p>
            <a:r>
              <a:rPr lang="ru-RU" sz="2400" dirty="0">
                <a:hlinkClick r:id="rId2"/>
              </a:rPr>
              <a:t>http://journals.plos.org/plosone/article?id=10.1371/journal.pone.0009317</a:t>
            </a:r>
            <a:endParaRPr lang="ru-RU" sz="24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76791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29803-F4E7-4E4F-A632-C08AC4CD9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</a:t>
            </a:r>
            <a:r>
              <a:rPr lang="en-US" dirty="0"/>
              <a:t>Bioconductor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989199-E4F3-49E5-9001-E1DA54DD7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Для работы с возможностями </a:t>
            </a:r>
            <a:r>
              <a:rPr lang="en-US" sz="2800" dirty="0" err="1"/>
              <a:t>Biocondictor</a:t>
            </a:r>
            <a:r>
              <a:rPr lang="en-US" sz="2800" dirty="0"/>
              <a:t> </a:t>
            </a:r>
            <a:r>
              <a:rPr lang="ru-RU" sz="2800" dirty="0"/>
              <a:t>необходимо выполнить </a:t>
            </a:r>
            <a:r>
              <a:rPr lang="en-US" sz="2800" dirty="0"/>
              <a:t>r-</a:t>
            </a:r>
            <a:r>
              <a:rPr lang="ru-RU" sz="2800" dirty="0"/>
              <a:t>скрипт, </a:t>
            </a:r>
            <a:r>
              <a:rPr lang="ru-RU" sz="2800" dirty="0" err="1"/>
              <a:t>котрый</a:t>
            </a:r>
            <a:r>
              <a:rPr lang="ru-RU" sz="2800" dirty="0"/>
              <a:t> находится по адресу </a:t>
            </a:r>
            <a:r>
              <a:rPr lang="ru-RU" sz="2800" dirty="0">
                <a:hlinkClick r:id="rId2"/>
              </a:rPr>
              <a:t>https://bioconductor.org/biocLite.R</a:t>
            </a:r>
            <a:endParaRPr lang="ru-RU" sz="2800" dirty="0"/>
          </a:p>
          <a:p>
            <a:r>
              <a:rPr lang="ru-RU" sz="2800" dirty="0"/>
              <a:t>Для выполнения скрипта выполняем команду </a:t>
            </a:r>
            <a:r>
              <a:rPr lang="ru-RU" sz="2800" b="1" dirty="0" err="1">
                <a:solidFill>
                  <a:srgbClr val="002060"/>
                </a:solidFill>
              </a:rPr>
              <a:t>source</a:t>
            </a:r>
            <a:r>
              <a:rPr lang="ru-RU" sz="2800" dirty="0">
                <a:solidFill>
                  <a:srgbClr val="002060"/>
                </a:solidFill>
              </a:rPr>
              <a:t>(</a:t>
            </a:r>
            <a:r>
              <a:rPr lang="en-US" sz="2800" dirty="0">
                <a:solidFill>
                  <a:srgbClr val="002060"/>
                </a:solidFill>
              </a:rPr>
              <a:t>)</a:t>
            </a:r>
            <a:r>
              <a:rPr lang="en-US" sz="2800" dirty="0"/>
              <a:t> </a:t>
            </a:r>
            <a:r>
              <a:rPr lang="ru-RU" sz="2800" dirty="0"/>
              <a:t>с адресом скрипта в качестве аргумента</a:t>
            </a:r>
          </a:p>
          <a:p>
            <a:r>
              <a:rPr lang="ru-RU" sz="2800" dirty="0"/>
              <a:t>Затем загружаем необходимые пакеты</a:t>
            </a:r>
            <a:r>
              <a:rPr lang="en-US" sz="2800" dirty="0"/>
              <a:t> </a:t>
            </a:r>
            <a:r>
              <a:rPr lang="ru-RU" sz="2800" dirty="0"/>
              <a:t>с помощью:</a:t>
            </a:r>
          </a:p>
          <a:p>
            <a:r>
              <a:rPr lang="ru-RU" sz="2800" b="1" dirty="0" err="1">
                <a:solidFill>
                  <a:srgbClr val="002060"/>
                </a:solidFill>
              </a:rPr>
              <a:t>biocLite</a:t>
            </a:r>
            <a:r>
              <a:rPr lang="ru-RU" sz="2800" dirty="0">
                <a:solidFill>
                  <a:srgbClr val="002060"/>
                </a:solidFill>
              </a:rPr>
              <a:t>()</a:t>
            </a:r>
          </a:p>
          <a:p>
            <a:r>
              <a:rPr lang="ru-RU" sz="2800" dirty="0"/>
              <a:t>Нам понадобятся следующие пакеты:</a:t>
            </a:r>
          </a:p>
          <a:p>
            <a:r>
              <a:rPr lang="en-US" sz="2800" dirty="0" err="1"/>
              <a:t>sSeq</a:t>
            </a:r>
            <a:r>
              <a:rPr lang="ru-RU" sz="2800" dirty="0"/>
              <a:t>, </a:t>
            </a:r>
            <a:r>
              <a:rPr lang="ru-RU" sz="2800" dirty="0" err="1"/>
              <a:t>edgeR</a:t>
            </a:r>
            <a:r>
              <a:rPr lang="ru-RU" sz="2800" dirty="0"/>
              <a:t>, </a:t>
            </a:r>
            <a:r>
              <a:rPr lang="en-US" sz="2800" dirty="0" err="1"/>
              <a:t>org.Hs.eg.db</a:t>
            </a:r>
            <a:endParaRPr lang="en-US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8468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813CD-0308-4BFA-88F1-BA8E264A9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Загрузка данных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88F85F-CCC8-41A2-9FB5-D9CE12F03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/>
              <a:t>Теперь загрузим их для работы с помощью команды </a:t>
            </a:r>
            <a:r>
              <a:rPr lang="ru-RU" sz="2800" b="1" dirty="0" err="1"/>
              <a:t>library</a:t>
            </a:r>
            <a:r>
              <a:rPr lang="ru-RU" sz="2800" dirty="0"/>
              <a:t>()</a:t>
            </a:r>
          </a:p>
          <a:p>
            <a:r>
              <a:rPr lang="en-US" sz="2800" dirty="0" err="1"/>
              <a:t>sSeq</a:t>
            </a:r>
            <a:r>
              <a:rPr lang="ru-RU" sz="2800" dirty="0"/>
              <a:t>, </a:t>
            </a:r>
            <a:r>
              <a:rPr lang="ru-RU" sz="2800" dirty="0" err="1"/>
              <a:t>edgeR</a:t>
            </a:r>
            <a:r>
              <a:rPr lang="ru-RU" sz="2800" dirty="0"/>
              <a:t>, </a:t>
            </a:r>
            <a:r>
              <a:rPr lang="en-US" sz="2800" dirty="0" err="1"/>
              <a:t>org.Hs.eg.db</a:t>
            </a:r>
            <a:endParaRPr lang="en-US" sz="2800" dirty="0"/>
          </a:p>
          <a:p>
            <a:endParaRPr lang="ru-RU" sz="2800" dirty="0"/>
          </a:p>
          <a:p>
            <a:r>
              <a:rPr lang="ru-RU" sz="2800" dirty="0"/>
              <a:t>Нам понадобятся данные из библиотеки </a:t>
            </a:r>
            <a:r>
              <a:rPr lang="en-US" sz="2800" b="1" dirty="0" err="1"/>
              <a:t>sSeq</a:t>
            </a:r>
            <a:r>
              <a:rPr lang="en-US" sz="2800" dirty="0"/>
              <a:t> </a:t>
            </a:r>
            <a:r>
              <a:rPr lang="ru-RU" sz="2800" dirty="0"/>
              <a:t>из статьи </a:t>
            </a:r>
            <a:r>
              <a:rPr lang="en-US" sz="2800" dirty="0" err="1"/>
              <a:t>Tuch</a:t>
            </a:r>
            <a:r>
              <a:rPr lang="en-US" sz="2800" dirty="0"/>
              <a:t> et al</a:t>
            </a:r>
          </a:p>
          <a:p>
            <a:r>
              <a:rPr lang="ru-RU" sz="2800" dirty="0"/>
              <a:t>Загружаем их с помощью команды </a:t>
            </a:r>
            <a:br>
              <a:rPr lang="ru-RU" sz="2800" dirty="0"/>
            </a:br>
            <a:r>
              <a:rPr lang="en-US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data(</a:t>
            </a:r>
            <a:r>
              <a:rPr lang="en-US" sz="2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Tuch</a:t>
            </a:r>
            <a:r>
              <a:rPr lang="en-US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ru-RU" sz="2800" dirty="0"/>
              <a:t>Данные загрузились в </a:t>
            </a:r>
            <a:r>
              <a:rPr lang="ru-RU" sz="2800" dirty="0" err="1"/>
              <a:t>dataframe</a:t>
            </a:r>
            <a:r>
              <a:rPr lang="ru-RU" sz="2800" dirty="0"/>
              <a:t>, который называется </a:t>
            </a:r>
            <a:r>
              <a:rPr lang="ru-RU" sz="2800" b="1" dirty="0" err="1"/>
              <a:t>countsTable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4077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4A868-005A-4EB6-9B36-5B4E4F10E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Подготовка данных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57AB9C-82E2-42A2-BE3E-0AB88F47E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634645" cy="4451549"/>
          </a:xfrm>
        </p:spPr>
        <p:txBody>
          <a:bodyPr>
            <a:normAutofit/>
          </a:bodyPr>
          <a:lstStyle/>
          <a:p>
            <a:r>
              <a:rPr lang="ru-RU" sz="2800" dirty="0"/>
              <a:t>Далее для работы с данными RNA-</a:t>
            </a:r>
            <a:r>
              <a:rPr lang="ru-RU" sz="2800" dirty="0" err="1"/>
              <a:t>Seq</a:t>
            </a:r>
            <a:r>
              <a:rPr lang="ru-RU" sz="2800" dirty="0"/>
              <a:t> мы будем использовать пакет </a:t>
            </a:r>
            <a:r>
              <a:rPr lang="ru-RU" sz="2800" dirty="0" err="1"/>
              <a:t>edgeR</a:t>
            </a:r>
            <a:r>
              <a:rPr lang="ru-RU" sz="2800" dirty="0"/>
              <a:t>. </a:t>
            </a:r>
          </a:p>
          <a:p>
            <a:r>
              <a:rPr lang="ru-RU" sz="2800" dirty="0"/>
              <a:t>Поскольку пакет </a:t>
            </a:r>
            <a:r>
              <a:rPr lang="ru-RU" sz="2800" dirty="0" err="1"/>
              <a:t>edgeR</a:t>
            </a:r>
            <a:r>
              <a:rPr lang="ru-RU" sz="2800" dirty="0"/>
              <a:t> работает с типом данных </a:t>
            </a:r>
            <a:r>
              <a:rPr lang="ru-RU" sz="2800" dirty="0" err="1"/>
              <a:t>DGEList</a:t>
            </a:r>
            <a:r>
              <a:rPr lang="ru-RU" sz="2800" dirty="0"/>
              <a:t>, необходимо сконвертировать наши данные в объект этого класса </a:t>
            </a:r>
            <a:r>
              <a:rPr lang="ru-RU" sz="2800" dirty="0" err="1"/>
              <a:t>DGEList</a:t>
            </a:r>
            <a:endParaRPr lang="ru-RU" sz="2800" dirty="0"/>
          </a:p>
          <a:p>
            <a:r>
              <a:rPr lang="ru-RU" sz="2800" dirty="0"/>
              <a:t>Конструктор этого класса вызывается с помощью </a:t>
            </a:r>
            <a:r>
              <a:rPr lang="en-US" sz="2800" b="1" dirty="0" err="1"/>
              <a:t>DGEList</a:t>
            </a:r>
            <a:r>
              <a:rPr lang="en-US" sz="2800" dirty="0"/>
              <a:t>(</a:t>
            </a:r>
            <a:r>
              <a:rPr lang="ru-RU" sz="2800" dirty="0"/>
              <a:t>) с параметрами, результат будем записывать в переменную:</a:t>
            </a:r>
          </a:p>
          <a:p>
            <a: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&lt;-</a:t>
            </a:r>
            <a:r>
              <a:rPr lang="en-US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DGEList</a:t>
            </a:r>
            <a: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(counts=</a:t>
            </a:r>
            <a:r>
              <a:rPr lang="en-US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countsTable</a:t>
            </a:r>
            <a: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[,1</a:t>
            </a:r>
            <a:r>
              <a:rPr lang="en-US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6], genes=</a:t>
            </a:r>
            <a:r>
              <a:rPr lang="en-US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rownames</a:t>
            </a:r>
            <a: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countsTable</a:t>
            </a:r>
            <a: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ru-RU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/>
              <a:t>Обратите внимание, что мы выбрали колонки с 1 по 6, содержащих количество </a:t>
            </a:r>
            <a:r>
              <a:rPr lang="ru-RU" sz="2400" dirty="0" err="1"/>
              <a:t>ридов</a:t>
            </a:r>
            <a:r>
              <a:rPr lang="ru-RU" sz="2400" dirty="0"/>
              <a:t>, имена генов помещаем в отдельную колонку из названий строк.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19915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CAA45-C49F-4C88-9BE2-FB42520FA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RNA-seq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ACCAFB-0BEB-4180-BB08-4104F3C85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RNA</a:t>
            </a:r>
            <a:r>
              <a:rPr lang="ru-RU" sz="2800" dirty="0"/>
              <a:t>-</a:t>
            </a:r>
            <a:r>
              <a:rPr lang="ru-RU" sz="2800" dirty="0" err="1"/>
              <a:t>Seq</a:t>
            </a:r>
            <a:r>
              <a:rPr lang="ru-RU" sz="2800" dirty="0"/>
              <a:t> (секвенирование РНК), также называемое секвенированием полного </a:t>
            </a:r>
            <a:r>
              <a:rPr lang="ru-RU" sz="2800" dirty="0" err="1"/>
              <a:t>транскриптома</a:t>
            </a:r>
            <a:r>
              <a:rPr lang="ru-RU" sz="2800" dirty="0"/>
              <a:t> (</a:t>
            </a:r>
            <a:r>
              <a:rPr lang="en-US" sz="2800" b="1" dirty="0"/>
              <a:t>whole transcriptome shotgun sequencing</a:t>
            </a:r>
            <a:r>
              <a:rPr lang="ru-RU" sz="2800" dirty="0"/>
              <a:t> -WTSS),</a:t>
            </a:r>
            <a:r>
              <a:rPr lang="en-US" sz="2800" dirty="0"/>
              <a:t> </a:t>
            </a:r>
            <a:r>
              <a:rPr lang="ru-RU" sz="2800" dirty="0"/>
              <a:t>подход, позволяющий выявить </a:t>
            </a:r>
            <a:r>
              <a:rPr lang="ru-RU" sz="2800" b="1" dirty="0"/>
              <a:t>присутствие</a:t>
            </a:r>
            <a:r>
              <a:rPr lang="ru-RU" sz="2800" dirty="0"/>
              <a:t> и </a:t>
            </a:r>
            <a:r>
              <a:rPr lang="ru-RU" sz="2800" b="1" dirty="0"/>
              <a:t>количество</a:t>
            </a:r>
            <a:r>
              <a:rPr lang="ru-RU" sz="2800" dirty="0"/>
              <a:t> РНК в биологическом образце </a:t>
            </a:r>
            <a:r>
              <a:rPr lang="ru-RU" sz="2800" b="1" dirty="0"/>
              <a:t>в данный момент!</a:t>
            </a:r>
            <a:r>
              <a:rPr lang="ru-RU" sz="2800" dirty="0"/>
              <a:t> основанный на использовании</a:t>
            </a:r>
            <a:r>
              <a:rPr lang="en-US" sz="2800" dirty="0"/>
              <a:t> </a:t>
            </a:r>
            <a:r>
              <a:rPr lang="ru-RU" sz="2800" dirty="0"/>
              <a:t>методов секвенирования следующего поколения (NGS)</a:t>
            </a:r>
            <a:endParaRPr lang="en-US" sz="2800" b="1" dirty="0"/>
          </a:p>
          <a:p>
            <a:r>
              <a:rPr lang="ru-RU" sz="2800" dirty="0"/>
              <a:t>Результаты </a:t>
            </a:r>
            <a:r>
              <a:rPr lang="en-US" sz="2800" dirty="0"/>
              <a:t>RNA</a:t>
            </a:r>
            <a:r>
              <a:rPr lang="ru-RU" sz="2800" dirty="0"/>
              <a:t>-</a:t>
            </a:r>
            <a:r>
              <a:rPr lang="ru-RU" sz="2800" dirty="0" err="1"/>
              <a:t>Seq</a:t>
            </a:r>
            <a:r>
              <a:rPr lang="ru-RU" sz="2800" dirty="0"/>
              <a:t> используют для понимания функционирования </a:t>
            </a:r>
            <a:r>
              <a:rPr lang="ru-RU" sz="2800" dirty="0" err="1"/>
              <a:t>транскриптома</a:t>
            </a:r>
            <a:r>
              <a:rPr lang="ru-RU" sz="2800" dirty="0"/>
              <a:t> клетки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40976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17BD6-F489-4647-951A-F92347818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Фильтрация и нормализация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16BF16-63A5-447E-9EC9-DC8B2B54C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789920" cy="4023360"/>
          </a:xfrm>
        </p:spPr>
        <p:txBody>
          <a:bodyPr>
            <a:normAutofit/>
          </a:bodyPr>
          <a:lstStyle/>
          <a:p>
            <a:r>
              <a:rPr lang="ru-RU" sz="2800" dirty="0"/>
              <a:t>Сначала уберем гены, которые не имеют </a:t>
            </a:r>
            <a:r>
              <a:rPr lang="ru-RU" sz="2800" dirty="0" err="1"/>
              <a:t>Entrez</a:t>
            </a:r>
            <a:r>
              <a:rPr lang="ru-RU" sz="2800" dirty="0"/>
              <a:t> </a:t>
            </a:r>
            <a:r>
              <a:rPr lang="ru-RU" sz="2800" dirty="0" err="1"/>
              <a:t>GeneID</a:t>
            </a:r>
            <a:r>
              <a:rPr lang="ru-RU" sz="2800" dirty="0"/>
              <a:t>:</a:t>
            </a:r>
          </a:p>
          <a:p>
            <a:endParaRPr lang="ru-RU" sz="24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idfound</a:t>
            </a:r>
            <a:r>
              <a:rPr lang="en-US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&lt;-</a:t>
            </a:r>
            <a:r>
              <a:rPr lang="ru-RU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4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2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genes</a:t>
            </a:r>
            <a:r>
              <a:rPr lang="en-US" sz="24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2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genes</a:t>
            </a:r>
            <a:r>
              <a:rPr lang="en-US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%in%</a:t>
            </a:r>
            <a:r>
              <a:rPr lang="ru-RU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mappedRkeys</a:t>
            </a:r>
            <a:r>
              <a:rPr lang="en-US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org.Hs.egREFSEQ</a:t>
            </a:r>
            <a:r>
              <a:rPr lang="en-US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ru-RU" sz="24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&lt;-</a:t>
            </a:r>
            <a:r>
              <a:rPr lang="ru-RU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y[</a:t>
            </a:r>
            <a:r>
              <a:rPr lang="en-US" sz="2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idfound</a:t>
            </a:r>
            <a:r>
              <a:rPr lang="en-US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,]</a:t>
            </a:r>
            <a:endParaRPr lang="ru-RU" sz="24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sz="24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sz="24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338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17BD6-F489-4647-951A-F92347818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Фильтрация и нормализация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16BF16-63A5-447E-9EC9-DC8B2B54C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789920" cy="4023360"/>
          </a:xfrm>
        </p:spPr>
        <p:txBody>
          <a:bodyPr>
            <a:normAutofit/>
          </a:bodyPr>
          <a:lstStyle/>
          <a:p>
            <a:r>
              <a:rPr lang="ru-RU" sz="2800" dirty="0"/>
              <a:t>Добавим к нашей аннотации генов колонку с </a:t>
            </a:r>
            <a:r>
              <a:rPr lang="ru-RU" sz="2800" dirty="0" err="1"/>
              <a:t>Entrez</a:t>
            </a:r>
            <a:r>
              <a:rPr lang="ru-RU" sz="2800" dirty="0"/>
              <a:t> </a:t>
            </a:r>
            <a:r>
              <a:rPr lang="ru-RU" sz="2800" dirty="0" err="1"/>
              <a:t>GeneID</a:t>
            </a:r>
            <a:r>
              <a:rPr lang="ru-RU" sz="2800" dirty="0"/>
              <a:t>. </a:t>
            </a:r>
            <a:br>
              <a:rPr lang="ru-RU" sz="2800" dirty="0"/>
            </a:br>
            <a:r>
              <a:rPr lang="ru-RU" sz="2800" dirty="0"/>
              <a:t>В качестве ключа будем использовать </a:t>
            </a:r>
            <a:r>
              <a:rPr lang="ru-RU" sz="2800" dirty="0" err="1"/>
              <a:t>genes</a:t>
            </a:r>
            <a:r>
              <a:rPr lang="ru-RU" sz="2800" dirty="0"/>
              <a:t>, Получим словарь </a:t>
            </a:r>
            <a:r>
              <a:rPr lang="ru-RU" sz="2800" dirty="0" err="1"/>
              <a:t>соответсвий</a:t>
            </a:r>
            <a:r>
              <a:rPr lang="ru-RU" sz="2800" dirty="0"/>
              <a:t> </a:t>
            </a:r>
            <a:r>
              <a:rPr lang="ru-RU" sz="2800" dirty="0" err="1"/>
              <a:t>genes</a:t>
            </a:r>
            <a:r>
              <a:rPr lang="ru-RU" sz="2800" dirty="0"/>
              <a:t> </a:t>
            </a:r>
            <a:r>
              <a:rPr lang="en-US" sz="2800" dirty="0"/>
              <a:t>&lt;</a:t>
            </a:r>
            <a:r>
              <a:rPr lang="ru-RU" sz="2800" dirty="0"/>
              <a:t>–</a:t>
            </a:r>
            <a:r>
              <a:rPr lang="en-US" sz="2800" dirty="0"/>
              <a:t>&gt;</a:t>
            </a:r>
            <a:r>
              <a:rPr lang="ru-RU" sz="2800" dirty="0"/>
              <a:t> </a:t>
            </a:r>
            <a:r>
              <a:rPr lang="ru-RU" sz="2800" dirty="0" err="1"/>
              <a:t>EntrezGeneID</a:t>
            </a:r>
            <a:r>
              <a:rPr lang="ru-RU" sz="2800" dirty="0"/>
              <a:t> из пакета </a:t>
            </a:r>
            <a:r>
              <a:rPr lang="ru-RU" sz="2800" dirty="0" err="1"/>
              <a:t>org.Hs.eg.db</a:t>
            </a:r>
            <a:endParaRPr lang="ru-RU" sz="2800" dirty="0"/>
          </a:p>
          <a:p>
            <a:r>
              <a:rPr lang="ru-RU" sz="2800" dirty="0"/>
              <a:t> 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egREFSEQ</a:t>
            </a:r>
            <a: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</a:t>
            </a:r>
            <a:r>
              <a:rPr lang="en-US" sz="2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toTable</a:t>
            </a:r>
            <a: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org.Hs.egREFSEQ</a:t>
            </a:r>
            <a: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ru-RU" sz="28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sz="24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511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D104B-4781-48D5-94AF-52134A984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Фильтрация и нормализация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5102C3-ABD1-41C6-8668-C0A82CBE6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Часто (как и в нашем случае) одному </a:t>
            </a:r>
            <a:r>
              <a:rPr lang="ru-RU" sz="2800" dirty="0" err="1"/>
              <a:t>EntrezGeneID</a:t>
            </a:r>
            <a:r>
              <a:rPr lang="ru-RU" sz="2800" dirty="0"/>
              <a:t> соответствуют несколько </a:t>
            </a:r>
            <a:r>
              <a:rPr lang="ru-RU" sz="2800" dirty="0" err="1"/>
              <a:t>RefseqID</a:t>
            </a:r>
            <a:r>
              <a:rPr lang="en-US" sz="2800" dirty="0"/>
              <a:t>.</a:t>
            </a:r>
            <a:r>
              <a:rPr lang="ru-RU" sz="2800" dirty="0"/>
              <a:t> </a:t>
            </a:r>
            <a:br>
              <a:rPr lang="en-US" sz="2800" dirty="0"/>
            </a:br>
            <a:r>
              <a:rPr lang="ru-RU" sz="2800" dirty="0" err="1"/>
              <a:t>Отмаппируем</a:t>
            </a:r>
            <a:r>
              <a:rPr lang="ru-RU" sz="2800" dirty="0"/>
              <a:t> </a:t>
            </a:r>
            <a:r>
              <a:rPr lang="ru-RU" sz="2800" dirty="0" err="1"/>
              <a:t>RefSeq</a:t>
            </a:r>
            <a:r>
              <a:rPr lang="ru-RU" sz="2800" dirty="0"/>
              <a:t> из переменной </a:t>
            </a:r>
            <a:r>
              <a:rPr lang="ru-RU" sz="2800" b="1" dirty="0"/>
              <a:t>y</a:t>
            </a:r>
            <a:r>
              <a:rPr lang="ru-RU" sz="2800" dirty="0"/>
              <a:t> по колонке </a:t>
            </a:r>
            <a:r>
              <a:rPr lang="ru-RU" sz="2800" b="1" dirty="0" err="1"/>
              <a:t>accession</a:t>
            </a:r>
            <a:r>
              <a:rPr lang="ru-RU" sz="2800" dirty="0"/>
              <a:t> в таблице </a:t>
            </a:r>
            <a:r>
              <a:rPr lang="ru-RU" sz="2800" b="1" dirty="0" err="1"/>
              <a:t>egREFSEQ</a:t>
            </a:r>
            <a:r>
              <a:rPr lang="ru-RU" sz="2800" dirty="0"/>
              <a:t>, т.е. найдем индексы вхождения первого во второе функцией </a:t>
            </a:r>
            <a:r>
              <a:rPr lang="ru-RU" sz="2800" dirty="0" err="1"/>
              <a:t>match</a:t>
            </a:r>
            <a:r>
              <a:rPr lang="ru-RU" sz="2800" dirty="0"/>
              <a:t>()</a:t>
            </a:r>
            <a:endParaRPr lang="en-US" sz="2800" dirty="0"/>
          </a:p>
          <a:p>
            <a: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 &lt;- </a:t>
            </a:r>
            <a:r>
              <a:rPr lang="en-US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match</a:t>
            </a:r>
            <a: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genes</a:t>
            </a:r>
            <a:r>
              <a:rPr lang="en-US" sz="2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genes</a:t>
            </a:r>
            <a: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egREFSEQ</a:t>
            </a:r>
            <a:r>
              <a:rPr lang="en-US" sz="2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accession</a:t>
            </a:r>
            <a: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ru-RU" sz="28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09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6EC2BE-A0D8-447F-95FC-2D4AD7902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Фильтрация и нормализация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FBA5E9-DF25-4144-AB4E-FC3FD0645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Добавим колонку с названием </a:t>
            </a:r>
            <a:r>
              <a:rPr lang="ru-RU" sz="2800" dirty="0" err="1"/>
              <a:t>EntrezGene</a:t>
            </a:r>
            <a:r>
              <a:rPr lang="ru-RU" sz="2800" dirty="0"/>
              <a:t> в таблицу </a:t>
            </a:r>
            <a:r>
              <a:rPr lang="ru-RU" sz="2800" dirty="0" err="1"/>
              <a:t>y$genes</a:t>
            </a:r>
            <a:endParaRPr lang="ru-RU" sz="2800" dirty="0"/>
          </a:p>
          <a:p>
            <a:r>
              <a:rPr lang="ru-RU" sz="2800" dirty="0"/>
              <a:t> 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genes</a:t>
            </a:r>
            <a:r>
              <a:rPr lang="en-US" sz="2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EntrezGene</a:t>
            </a:r>
            <a: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en-US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egREFSEQ</a:t>
            </a:r>
            <a:r>
              <a:rPr lang="en-US" sz="2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gene_id</a:t>
            </a:r>
            <a: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[m]</a:t>
            </a:r>
          </a:p>
          <a:p>
            <a: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head(</a:t>
            </a:r>
            <a:r>
              <a:rPr lang="en-US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y$genes</a:t>
            </a:r>
            <a: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ru-RU" sz="28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198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9158C-40B7-4202-9D61-B5BE4C64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Фильтрация и нормализация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BD48A0-0954-4207-9CA1-BAADFFF8B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/>
              <a:t>Перейдем от уровня транскриптов к генам. Среди нескольких транскриптов соответствующих одному гену выберем транскрипт с наибольшим количеством </a:t>
            </a:r>
            <a:r>
              <a:rPr lang="ru-RU" sz="2800" dirty="0" err="1"/>
              <a:t>отмаппировавшихся</a:t>
            </a:r>
            <a:r>
              <a:rPr lang="ru-RU" sz="2800" dirty="0"/>
              <a:t> </a:t>
            </a:r>
            <a:r>
              <a:rPr lang="ru-RU" sz="2800" dirty="0" err="1"/>
              <a:t>ридов</a:t>
            </a:r>
            <a:r>
              <a:rPr lang="ru-RU" sz="2800" dirty="0"/>
              <a:t>.</a:t>
            </a:r>
          </a:p>
          <a:p>
            <a:r>
              <a:rPr lang="ru-RU" sz="2800" dirty="0"/>
              <a:t> </a:t>
            </a:r>
          </a:p>
          <a:p>
            <a:pPr latinLnBrk="1"/>
            <a: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 &lt;- </a:t>
            </a:r>
            <a:r>
              <a:rPr lang="en-US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order</a:t>
            </a:r>
            <a: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rowSums</a:t>
            </a:r>
            <a: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counts</a:t>
            </a:r>
            <a: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decreasing=TRUE)</a:t>
            </a:r>
          </a:p>
          <a:p>
            <a:pPr>
              <a:lnSpc>
                <a:spcPct val="100000"/>
              </a:lnSpc>
            </a:pPr>
            <a:endParaRPr lang="ru-RU" sz="2800" dirty="0"/>
          </a:p>
          <a:p>
            <a:pPr>
              <a:lnSpc>
                <a:spcPct val="100000"/>
              </a:lnSpc>
            </a:pPr>
            <a:r>
              <a:rPr lang="ru-RU" sz="2800" dirty="0"/>
              <a:t>Переменная </a:t>
            </a:r>
            <a:r>
              <a:rPr lang="ru-RU" sz="2800" b="1" dirty="0"/>
              <a:t>o</a:t>
            </a:r>
            <a:r>
              <a:rPr lang="ru-RU" sz="2800" dirty="0"/>
              <a:t> содержит индексы транскриптов с наибольшей суммой по строкам (т.е. наибольшее количество </a:t>
            </a:r>
            <a:r>
              <a:rPr lang="ru-RU" sz="2800" dirty="0" err="1"/>
              <a:t>ридов</a:t>
            </a:r>
            <a:r>
              <a:rPr lang="ru-RU" sz="2800" dirty="0"/>
              <a:t> во всех образцах), отсортированные по убыванию.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13614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7F9FB-0FE4-47A0-B888-96654015B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Фильтрация и нормализация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ED422C-58F8-422E-B3FF-4537C042E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Перемешаем порядок следования транскриптов в переменной y согласно переменной </a:t>
            </a:r>
            <a:r>
              <a:rPr lang="ru-RU" sz="2800" b="1" dirty="0"/>
              <a:t>o</a:t>
            </a:r>
          </a:p>
          <a:p>
            <a:r>
              <a:rPr lang="ru-RU" sz="2800" dirty="0"/>
              <a:t> </a:t>
            </a:r>
          </a:p>
          <a:p>
            <a:pPr latinLnBrk="1"/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y&lt;-y[o,]</a:t>
            </a:r>
          </a:p>
          <a:p>
            <a:endParaRPr lang="ru-RU" sz="2800" dirty="0"/>
          </a:p>
          <a:p>
            <a:r>
              <a:rPr lang="ru-RU" sz="2800" dirty="0"/>
              <a:t>Обращаю внимание, что на этом этапе изменился только порядок следования генов, но не их число. </a:t>
            </a:r>
          </a:p>
        </p:txBody>
      </p:sp>
    </p:spTree>
    <p:extLst>
      <p:ext uri="{BB962C8B-B14F-4D97-AF65-F5344CB8AC3E}">
        <p14:creationId xmlns:p14="http://schemas.microsoft.com/office/powerpoint/2010/main" val="1440466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83123A-AE70-4C48-90F8-553F50292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Фильтрация и нормализация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337963-683F-494F-AA2C-6B9131E82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Далее получим индексы строк с дуплицированным (неуникальным) названием гена и удалим такие строки (отрицание обозначается символом ‘</a:t>
            </a:r>
            <a:r>
              <a:rPr lang="ru-RU" sz="2800" b="1" dirty="0"/>
              <a:t>!</a:t>
            </a:r>
            <a:r>
              <a:rPr lang="ru-RU" sz="2800" dirty="0"/>
              <a:t>’). Напоминаю, что транскрипты у нас отсортированы по убыванию суммарного количества </a:t>
            </a:r>
            <a:r>
              <a:rPr lang="ru-RU" sz="2800" dirty="0" err="1"/>
              <a:t>ридов</a:t>
            </a:r>
            <a:r>
              <a:rPr lang="ru-RU" sz="2800" dirty="0"/>
              <a:t>.</a:t>
            </a:r>
          </a:p>
          <a:p>
            <a:r>
              <a:rPr lang="ru-RU" sz="2800" dirty="0"/>
              <a:t> </a:t>
            </a:r>
          </a:p>
          <a:p>
            <a:pPr latinLnBrk="1"/>
            <a: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 &lt;-</a:t>
            </a:r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duplicated</a:t>
            </a:r>
            <a: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genes</a:t>
            </a:r>
            <a:r>
              <a:rPr lang="en-US" sz="2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EntrezGene</a:t>
            </a:r>
            <a: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ru-RU" sz="28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atinLnBrk="1"/>
            <a: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&lt;-</a:t>
            </a:r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y[</a:t>
            </a:r>
            <a:r>
              <a:rPr lang="en-US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d,]</a:t>
            </a:r>
            <a:endParaRPr lang="ru-RU" sz="28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800" dirty="0"/>
              <a:t>Сколько генов осталось после такой фильтрации?</a:t>
            </a:r>
          </a:p>
        </p:txBody>
      </p:sp>
    </p:spTree>
    <p:extLst>
      <p:ext uri="{BB962C8B-B14F-4D97-AF65-F5344CB8AC3E}">
        <p14:creationId xmlns:p14="http://schemas.microsoft.com/office/powerpoint/2010/main" val="3197156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E378BE-E153-42E5-B259-48238DD4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Фильтрация и нормализация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CAAEE2-AB22-4D55-9788-3605E2548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Поскольку мы отбрасывали транскрипты, пересчитаем общий размер библиотеки в каждом образце (т.е. суммарное количество </a:t>
            </a:r>
            <a:r>
              <a:rPr lang="ru-RU" sz="2800" dirty="0" err="1"/>
              <a:t>ридов</a:t>
            </a:r>
            <a:r>
              <a:rPr lang="ru-RU" sz="2800" dirty="0"/>
              <a:t>):</a:t>
            </a:r>
          </a:p>
          <a:p>
            <a:r>
              <a:rPr lang="ru-RU" sz="2800" dirty="0"/>
              <a:t> </a:t>
            </a:r>
            <a:r>
              <a:rPr lang="en-US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samples</a:t>
            </a:r>
            <a:r>
              <a:rPr lang="en-US" sz="2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lib.size</a:t>
            </a:r>
            <a: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&lt;-</a:t>
            </a:r>
            <a:r>
              <a:rPr lang="en-US" sz="2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colSums</a:t>
            </a:r>
            <a: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counts</a:t>
            </a:r>
            <a: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ru-RU" sz="28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800" dirty="0"/>
              <a:t>Затем проведем нормализацию:</a:t>
            </a:r>
          </a:p>
          <a:p>
            <a: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&lt;-</a:t>
            </a:r>
            <a:r>
              <a:rPr lang="en-US" sz="2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calcNormFactors</a:t>
            </a:r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ru-RU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samples</a:t>
            </a:r>
            <a:endParaRPr lang="ru-RU" sz="28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81009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A86DF9-BC7A-4AFD-A2FD-979008FD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Разведочный анализ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03DB95-58EB-42C1-A374-0CA9A3C47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Первым шагом анализа является проверка образцов на наличие выбросов и общее понимание взаимозависимостей между данными. Полезным инструментом здесь являются техники отображения многомерных данных на плоскости – многомерное шкалирование или анализ главных компонент. Функция </a:t>
            </a:r>
            <a:r>
              <a:rPr lang="ru-RU" sz="2800" dirty="0" err="1"/>
              <a:t>plotMDS</a:t>
            </a:r>
            <a:r>
              <a:rPr lang="ru-RU" sz="2800" dirty="0"/>
              <a:t>() создает график, где расстояния между точками приблизительно соответствуют биологическому коэффициенту вариации</a:t>
            </a:r>
          </a:p>
          <a:p>
            <a:r>
              <a:rPr lang="ru-RU" sz="2800" dirty="0"/>
              <a:t> </a:t>
            </a:r>
            <a:r>
              <a:rPr lang="ru-RU" sz="2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plotMDS</a:t>
            </a:r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(y)</a:t>
            </a:r>
          </a:p>
        </p:txBody>
      </p:sp>
    </p:spTree>
    <p:extLst>
      <p:ext uri="{BB962C8B-B14F-4D97-AF65-F5344CB8AC3E}">
        <p14:creationId xmlns:p14="http://schemas.microsoft.com/office/powerpoint/2010/main" val="3319640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A86DF9-BC7A-4AFD-A2FD-979008FD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Разведочный анализ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03DB95-58EB-42C1-A374-0CA9A3C47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Другим полезным инструментом является вычисление матрицы попарных корреляций между образцами. </a:t>
            </a:r>
            <a:br>
              <a:rPr lang="en-US" sz="2800" dirty="0"/>
            </a:br>
            <a:r>
              <a:rPr lang="ru-RU" sz="2800" dirty="0"/>
              <a:t>Для расчета корреляции используется функция </a:t>
            </a:r>
            <a:r>
              <a:rPr lang="ru-RU" sz="2800" dirty="0" err="1"/>
              <a:t>cor</a:t>
            </a:r>
            <a:r>
              <a:rPr lang="ru-RU" sz="2800" dirty="0"/>
              <a:t>(). </a:t>
            </a:r>
            <a:br>
              <a:rPr lang="en-US" sz="2800" dirty="0"/>
            </a:br>
            <a:r>
              <a:rPr lang="ru-RU" sz="2800" dirty="0"/>
              <a:t>Аргумент </a:t>
            </a:r>
            <a:r>
              <a:rPr lang="ru-RU" sz="2800" dirty="0" err="1"/>
              <a:t>method</a:t>
            </a:r>
            <a:r>
              <a:rPr lang="ru-RU" sz="2800" dirty="0"/>
              <a:t> используется для задания метода расчета коэффициента корреляции, например непараметрической корреляции по </a:t>
            </a:r>
            <a:r>
              <a:rPr lang="ru-RU" sz="2800" dirty="0" err="1"/>
              <a:t>Спирмену</a:t>
            </a:r>
            <a:r>
              <a:rPr lang="ru-RU" sz="2800" dirty="0"/>
              <a:t>.</a:t>
            </a:r>
          </a:p>
          <a:p>
            <a:r>
              <a:rPr lang="ru-RU" sz="2800" dirty="0"/>
              <a:t> </a:t>
            </a:r>
            <a:r>
              <a:rPr lang="en-US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cor.mtx</a:t>
            </a:r>
            <a: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en-US" sz="2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</a:t>
            </a:r>
            <a: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counts</a:t>
            </a:r>
            <a: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method ="spearman")</a:t>
            </a:r>
            <a:endParaRPr lang="ru-RU" sz="28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5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581C5-BBCD-42AF-B1FB-FE6FFC71B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Исторически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D59055-C47D-4A65-961A-B6828F355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Ранее для изучения экспрессии использовали </a:t>
            </a:r>
            <a:r>
              <a:rPr lang="ru-RU" sz="2800" i="1" dirty="0"/>
              <a:t>методы секвенирования</a:t>
            </a:r>
            <a:r>
              <a:rPr lang="ru-RU" sz="2800" dirty="0"/>
              <a:t> (</a:t>
            </a:r>
            <a:r>
              <a:rPr lang="ru-RU" sz="2800" dirty="0" err="1"/>
              <a:t>Sanger</a:t>
            </a:r>
            <a:r>
              <a:rPr lang="ru-RU" sz="2800" dirty="0"/>
              <a:t>) с использованием библиотек элементов с экспрессированной последовательностью </a:t>
            </a:r>
            <a:br>
              <a:rPr lang="ru-RU" sz="2800" dirty="0"/>
            </a:br>
            <a:r>
              <a:rPr lang="ru-RU" sz="2800" dirty="0"/>
              <a:t>и </a:t>
            </a:r>
            <a:r>
              <a:rPr lang="ru-RU" sz="2800" i="1" dirty="0"/>
              <a:t>методы с применением микрочипов </a:t>
            </a:r>
            <a:br>
              <a:rPr lang="ru-RU" sz="2800" dirty="0"/>
            </a:br>
            <a:r>
              <a:rPr lang="ru-RU" sz="2800" dirty="0"/>
              <a:t>(</a:t>
            </a:r>
            <a:r>
              <a:rPr lang="ru-RU" sz="2800" dirty="0" err="1"/>
              <a:t>микроарреев</a:t>
            </a:r>
            <a:r>
              <a:rPr lang="ru-RU" sz="2800" dirty="0"/>
              <a:t> - </a:t>
            </a:r>
            <a:r>
              <a:rPr lang="en-US" sz="2800" dirty="0"/>
              <a:t>microarrays</a:t>
            </a:r>
            <a:r>
              <a:rPr lang="ru-RU" sz="2800" dirty="0"/>
              <a:t>).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69460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A86DF9-BC7A-4AFD-A2FD-979008FD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Разведочный анализ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03DB95-58EB-42C1-A374-0CA9A3C47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Такую матрицу можно визуализировать в виде тепловой карты (</a:t>
            </a:r>
            <a:r>
              <a:rPr lang="ru-RU" sz="2800" dirty="0" err="1"/>
              <a:t>heatmap</a:t>
            </a:r>
            <a:r>
              <a:rPr lang="ru-RU" sz="2800" dirty="0"/>
              <a:t>). Используем для этого функцию heatmap.2() из пакета </a:t>
            </a:r>
            <a:r>
              <a:rPr lang="ru-RU" sz="2800" dirty="0" err="1"/>
              <a:t>gplots</a:t>
            </a:r>
            <a:endParaRPr lang="ru-RU" sz="2800" dirty="0"/>
          </a:p>
          <a:p>
            <a:endParaRPr lang="ru-RU" sz="2800" dirty="0"/>
          </a:p>
          <a:p>
            <a:r>
              <a:rPr lang="en-US" sz="2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install.packages</a:t>
            </a:r>
            <a:r>
              <a:rPr lang="en-US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(“</a:t>
            </a:r>
            <a:r>
              <a:rPr lang="en-US" sz="2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gplots</a:t>
            </a:r>
            <a:r>
              <a:rPr lang="en-US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”)</a:t>
            </a:r>
            <a:endParaRPr lang="ru-RU" sz="24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library</a:t>
            </a:r>
            <a:r>
              <a:rPr lang="ru-RU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sz="2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gplots</a:t>
            </a:r>
            <a:r>
              <a:rPr lang="ru-RU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heatmap.2(</a:t>
            </a:r>
            <a:r>
              <a:rPr lang="en-US" sz="2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cor.mtx,trace</a:t>
            </a:r>
            <a:r>
              <a:rPr lang="en-US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2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none",density.info</a:t>
            </a:r>
            <a:r>
              <a:rPr lang="en-US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="none")</a:t>
            </a:r>
          </a:p>
          <a:p>
            <a:r>
              <a:rPr lang="ru-RU" sz="2400" dirty="0"/>
              <a:t>Как происходит группирование образцов – по типу ткани или по парам? Является ли это биологически осмысленным?</a:t>
            </a:r>
            <a:endParaRPr lang="ru-RU" sz="24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333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A86DF9-BC7A-4AFD-A2FD-979008FD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Разведочный анализ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03DB95-58EB-42C1-A374-0CA9A3C47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Можно использовать менее устойчивый к выбросам линейный коэффициент корреляции по Пирсону. </a:t>
            </a:r>
          </a:p>
          <a:p>
            <a:r>
              <a:rPr lang="en-US" sz="2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cor.mtx</a:t>
            </a:r>
            <a:r>
              <a:rPr lang="en-US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en-US" sz="24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</a:t>
            </a:r>
            <a:r>
              <a:rPr lang="en-US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4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2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counts</a:t>
            </a:r>
            <a:r>
              <a:rPr lang="en-US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method ="</a:t>
            </a:r>
            <a:r>
              <a:rPr lang="en-US" sz="2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pearson</a:t>
            </a:r>
            <a:r>
              <a:rPr lang="en-US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  <a:r>
              <a:rPr lang="ru-RU" sz="2400" dirty="0"/>
              <a:t> </a:t>
            </a:r>
            <a:endParaRPr lang="en-US" sz="2400" dirty="0"/>
          </a:p>
          <a:p>
            <a:r>
              <a:rPr lang="ru-RU" sz="2400" dirty="0"/>
              <a:t>Как</a:t>
            </a:r>
            <a:r>
              <a:rPr lang="en-US" sz="2400" dirty="0"/>
              <a:t> </a:t>
            </a:r>
            <a:r>
              <a:rPr lang="ru-RU" sz="2400" dirty="0"/>
              <a:t>при этом изменится кластеризация образцов? </a:t>
            </a:r>
            <a:endParaRPr lang="ru-RU" sz="24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4166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515A97-3083-4FEE-9A21-645F5C96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Дифференциальная экспрессия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C67D90-151F-4E5D-91B8-5AA3C2070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/>
              <a:t>На основе корреляционной матрицы сформируем аннотации для образцов: вектора обозначающие попарную зависимость образцов (</a:t>
            </a:r>
            <a:r>
              <a:rPr lang="en-US" sz="2800" dirty="0"/>
              <a:t>Patient) </a:t>
            </a:r>
            <a:r>
              <a:rPr lang="ru-RU" sz="2800" dirty="0"/>
              <a:t>и тип ткани (</a:t>
            </a:r>
            <a:r>
              <a:rPr lang="en-US" sz="2800" dirty="0"/>
              <a:t>Tissue)</a:t>
            </a:r>
          </a:p>
          <a:p>
            <a:r>
              <a:rPr lang="en-US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Patient &lt;-</a:t>
            </a:r>
            <a:r>
              <a:rPr lang="ru-RU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factor(c(8,33,51,8,33,51))</a:t>
            </a:r>
          </a:p>
          <a:p>
            <a:r>
              <a:rPr lang="en-US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Tissue &lt;-</a:t>
            </a:r>
            <a:r>
              <a:rPr lang="ru-RU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factor(c("N","N","N","T","T","T"))</a:t>
            </a:r>
            <a:endParaRPr lang="ru-RU" sz="24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800" dirty="0" err="1"/>
              <a:t>Patient</a:t>
            </a:r>
            <a:r>
              <a:rPr lang="ru-RU" sz="2800" dirty="0"/>
              <a:t> и </a:t>
            </a:r>
            <a:r>
              <a:rPr lang="ru-RU" sz="2800" dirty="0" err="1"/>
              <a:t>Tissue</a:t>
            </a:r>
            <a:r>
              <a:rPr lang="ru-RU" sz="2800" dirty="0"/>
              <a:t> объявляются как переменные класса </a:t>
            </a:r>
            <a:r>
              <a:rPr lang="ru-RU" sz="2800" dirty="0" err="1"/>
              <a:t>factor</a:t>
            </a:r>
            <a:r>
              <a:rPr lang="ru-RU" sz="2800" dirty="0"/>
              <a:t>, т.е. могут принимать только определенные значения, </a:t>
            </a:r>
            <a:r>
              <a:rPr lang="ru-RU" sz="2800" dirty="0" err="1"/>
              <a:t>levels</a:t>
            </a:r>
            <a:r>
              <a:rPr lang="ru-RU" sz="2800" dirty="0"/>
              <a:t>.</a:t>
            </a:r>
          </a:p>
          <a:p>
            <a:r>
              <a:rPr lang="ru-RU" sz="2800" dirty="0"/>
              <a:t>Объединим все аннотации образцов воедино:</a:t>
            </a:r>
          </a:p>
          <a:p>
            <a:r>
              <a:rPr lang="ru-RU" sz="2800" dirty="0"/>
              <a:t> </a:t>
            </a:r>
            <a:r>
              <a:rPr lang="en-US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anno</a:t>
            </a:r>
            <a:r>
              <a:rPr lang="ru-RU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</a:t>
            </a:r>
            <a:r>
              <a:rPr lang="en-US" sz="24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data.frame</a:t>
            </a:r>
            <a:r>
              <a:rPr lang="en-US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(Sample=</a:t>
            </a:r>
            <a:r>
              <a:rPr lang="en-US" sz="24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colnames</a:t>
            </a:r>
            <a:r>
              <a:rPr lang="en-US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(y),</a:t>
            </a:r>
            <a:r>
              <a:rPr lang="en-US" sz="2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Patient,Tissue</a:t>
            </a:r>
            <a:r>
              <a:rPr lang="en-US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21375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515A97-3083-4FEE-9A21-645F5C96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Дифференциальная экспрессия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C67D90-151F-4E5D-91B8-5AA3C2070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Сформируем матрицу планирования эксперимента </a:t>
            </a:r>
            <a:br>
              <a:rPr lang="ru-RU" sz="2800" dirty="0"/>
            </a:br>
            <a:r>
              <a:rPr lang="ru-RU" sz="2800" dirty="0"/>
              <a:t>(</a:t>
            </a:r>
            <a:r>
              <a:rPr lang="ru-RU" sz="2800" dirty="0" err="1"/>
              <a:t>design</a:t>
            </a:r>
            <a:r>
              <a:rPr lang="ru-RU" sz="2800" dirty="0"/>
              <a:t> </a:t>
            </a:r>
            <a:r>
              <a:rPr lang="ru-RU" sz="2800" dirty="0" err="1"/>
              <a:t>matrix</a:t>
            </a:r>
            <a:r>
              <a:rPr lang="ru-RU" sz="2800" dirty="0"/>
              <a:t>), показывающую какое воздействие было применено к каждому образцу. </a:t>
            </a:r>
            <a:br>
              <a:rPr lang="ru-RU" sz="2800" dirty="0"/>
            </a:br>
            <a:r>
              <a:rPr lang="ru-RU" sz="2800" dirty="0"/>
              <a:t>Для этого используем функцию</a:t>
            </a:r>
            <a:r>
              <a:rPr lang="en-US" sz="2800" dirty="0"/>
              <a:t> </a:t>
            </a:r>
            <a:r>
              <a:rPr lang="en-US" sz="2800" dirty="0" err="1"/>
              <a:t>model.matrix</a:t>
            </a:r>
            <a:r>
              <a:rPr lang="en-US" sz="2800" dirty="0"/>
              <a:t>()</a:t>
            </a:r>
            <a:endParaRPr lang="ru-RU" sz="2800" dirty="0"/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design</a:t>
            </a:r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</a:t>
            </a:r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model.matrix</a:t>
            </a:r>
            <a: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lang="en-US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Patient</a:t>
            </a:r>
            <a:r>
              <a:rPr lang="en-US" sz="2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Tissue</a:t>
            </a:r>
            <a: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rownames</a:t>
            </a:r>
            <a: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(design) &lt;-</a:t>
            </a:r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colnames</a:t>
            </a:r>
            <a: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(y)</a:t>
            </a:r>
            <a:b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design</a:t>
            </a:r>
            <a:endParaRPr lang="ru-RU" sz="28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3637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515A97-3083-4FEE-9A21-645F5C96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Дифференциальная экспрессия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C67D90-151F-4E5D-91B8-5AA3C2070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В данном случае у нас три фактора: </a:t>
            </a:r>
          </a:p>
          <a:p>
            <a:pPr lvl="1"/>
            <a:r>
              <a:rPr lang="ru-RU" sz="2600" dirty="0"/>
              <a:t>принадлежность к образцу 33</a:t>
            </a:r>
          </a:p>
          <a:p>
            <a:pPr lvl="1"/>
            <a:r>
              <a:rPr lang="ru-RU" sz="2600" dirty="0"/>
              <a:t>принадлежность к образцу 51 </a:t>
            </a:r>
          </a:p>
          <a:p>
            <a:pPr lvl="1"/>
            <a:r>
              <a:rPr lang="ru-RU" sz="2600" dirty="0"/>
              <a:t>принадлежность к опухолевой ткани. </a:t>
            </a:r>
          </a:p>
          <a:p>
            <a:pPr marL="201168" lvl="1" indent="0">
              <a:buNone/>
            </a:pPr>
            <a:r>
              <a:rPr lang="ru-RU" sz="2600" dirty="0"/>
              <a:t>Остальные варианты (принадлежность к образцу 8 и принадлежность к нормальной ткани) не задаются, поскольку являются отрицанием одного из уже имеющихся факторов (т.е. эти параметры являются избыточными).</a:t>
            </a:r>
            <a:endParaRPr lang="ru-RU" sz="26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8217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515A97-3083-4FEE-9A21-645F5C96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Дифференциальная экспрессия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C67D90-151F-4E5D-91B8-5AA3C2070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Оценим общий параметр дисперсии для негативного биномиального распределения:</a:t>
            </a:r>
          </a:p>
          <a:p>
            <a:r>
              <a:rPr lang="ru-RU" sz="2800" dirty="0"/>
              <a:t> </a:t>
            </a:r>
            <a:r>
              <a:rPr lang="en-US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&lt;-</a:t>
            </a:r>
            <a:r>
              <a:rPr lang="ru-RU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estimateGLMCommonDisp</a:t>
            </a:r>
            <a:r>
              <a:rPr lang="en-US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(y, design, verbose=TRUE)</a:t>
            </a:r>
            <a:endParaRPr lang="ru-RU" sz="24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800" dirty="0"/>
              <a:t>Оценим дисперсию для каждого гена в соответствии с дизайном эксперимента:</a:t>
            </a:r>
          </a:p>
          <a:p>
            <a:pPr marL="201168" lvl="1" indent="0" latinLnBrk="1">
              <a:buNone/>
            </a:pPr>
            <a:r>
              <a:rPr lang="en-US" sz="2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&lt;-</a:t>
            </a:r>
            <a:r>
              <a:rPr lang="ru-RU" sz="2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estimateGLMTrendedDisp</a:t>
            </a:r>
            <a:r>
              <a:rPr lang="en-US" sz="2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(y, design)</a:t>
            </a:r>
            <a:br>
              <a:rPr lang="ru-RU" sz="2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&lt;-</a:t>
            </a:r>
            <a:r>
              <a:rPr lang="ru-RU" sz="2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estimateGLMTagwiseDisp</a:t>
            </a:r>
            <a:r>
              <a:rPr lang="en-US" sz="2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(y, design)</a:t>
            </a:r>
            <a:endParaRPr lang="ru-RU" sz="22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601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515A97-3083-4FEE-9A21-645F5C96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Дифференциальная экспрессия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C67D90-151F-4E5D-91B8-5AA3C2070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953822" cy="4023360"/>
          </a:xfrm>
        </p:spPr>
        <p:txBody>
          <a:bodyPr>
            <a:noAutofit/>
          </a:bodyPr>
          <a:lstStyle/>
          <a:p>
            <a:r>
              <a:rPr lang="ru-RU" sz="2800" dirty="0"/>
              <a:t>Подберем общую линейную модель для каждого гена и проведем тесты на правдоподобность</a:t>
            </a:r>
          </a:p>
          <a:p>
            <a:r>
              <a:rPr lang="ru-RU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</a:t>
            </a:r>
            <a: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&lt;-</a:t>
            </a:r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glmFit</a:t>
            </a:r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(y, </a:t>
            </a:r>
            <a:r>
              <a:rPr lang="ru-RU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design</a:t>
            </a:r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ru-RU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lrt</a:t>
            </a:r>
            <a:r>
              <a:rPr lang="en-U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&lt;-</a:t>
            </a:r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glmLRT</a:t>
            </a:r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</a:t>
            </a:r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ru-RU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topTags</a:t>
            </a:r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lrt</a:t>
            </a:r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ru-RU" sz="2400" dirty="0"/>
              <a:t>Результат тестирования, переменная </a:t>
            </a:r>
            <a:r>
              <a:rPr lang="ru-RU" sz="2400" dirty="0" err="1"/>
              <a:t>lrt</a:t>
            </a:r>
            <a:r>
              <a:rPr lang="ru-RU" sz="2400" dirty="0"/>
              <a:t>, является объектом класса DGELRT и для доступа к ней необходимо использовать специфические функции, например </a:t>
            </a:r>
            <a:r>
              <a:rPr lang="ru-RU" sz="2400" dirty="0" err="1"/>
              <a:t>topTags</a:t>
            </a:r>
            <a:r>
              <a:rPr lang="ru-RU" sz="2400" dirty="0"/>
              <a:t>(), которая по умолчанию возвращает первые 10 дифференциально </a:t>
            </a:r>
            <a:r>
              <a:rPr lang="ru-RU" sz="2400" dirty="0" err="1"/>
              <a:t>экспрессированных</a:t>
            </a:r>
            <a:r>
              <a:rPr lang="ru-RU" sz="2400" dirty="0"/>
              <a:t> генов согласно столбцу </a:t>
            </a:r>
            <a:r>
              <a:rPr lang="ru-RU" sz="2400" dirty="0" err="1"/>
              <a:t>PValue</a:t>
            </a:r>
            <a:r>
              <a:rPr lang="ru-RU" sz="2400" dirty="0"/>
              <a:t>.</a:t>
            </a:r>
            <a:r>
              <a:rPr lang="ru-RU" sz="2800" dirty="0"/>
              <a:t> </a:t>
            </a:r>
            <a:endParaRPr lang="ru-RU" sz="28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3237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515A97-3083-4FEE-9A21-645F5C96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Дифференциальная экспрессия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C67D90-151F-4E5D-91B8-5AA3C2070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953822" cy="4023360"/>
          </a:xfrm>
        </p:spPr>
        <p:txBody>
          <a:bodyPr>
            <a:noAutofit/>
          </a:bodyPr>
          <a:lstStyle/>
          <a:p>
            <a:r>
              <a:rPr lang="ru-RU" sz="2800" dirty="0"/>
              <a:t>Для каждого дифференциально-</a:t>
            </a:r>
            <a:r>
              <a:rPr lang="ru-RU" sz="2800" dirty="0" err="1"/>
              <a:t>экспрессированного</a:t>
            </a:r>
            <a:r>
              <a:rPr lang="ru-RU" sz="2800" dirty="0"/>
              <a:t> гена приводится </a:t>
            </a:r>
          </a:p>
          <a:p>
            <a:pPr lvl="1"/>
            <a:r>
              <a:rPr lang="ru-RU" sz="2600" dirty="0" err="1"/>
              <a:t>logratio</a:t>
            </a:r>
            <a:r>
              <a:rPr lang="ru-RU" sz="2600" dirty="0"/>
              <a:t> (</a:t>
            </a:r>
            <a:r>
              <a:rPr lang="ru-RU" sz="2600" dirty="0" err="1"/>
              <a:t>logFC</a:t>
            </a:r>
            <a:r>
              <a:rPr lang="ru-RU" sz="2600" dirty="0"/>
              <a:t>)</a:t>
            </a:r>
          </a:p>
          <a:p>
            <a:pPr lvl="1"/>
            <a:r>
              <a:rPr lang="ru-RU" sz="2600" dirty="0"/>
              <a:t>логарифм соотношения правдоподобия (LR)</a:t>
            </a:r>
          </a:p>
          <a:p>
            <a:pPr lvl="1"/>
            <a:r>
              <a:rPr lang="ru-RU" sz="2600" dirty="0"/>
              <a:t>уровень значимости (p-</a:t>
            </a:r>
            <a:r>
              <a:rPr lang="ru-RU" sz="2600" dirty="0" err="1"/>
              <a:t>value</a:t>
            </a:r>
            <a:r>
              <a:rPr lang="ru-RU" sz="2600" dirty="0"/>
              <a:t>)</a:t>
            </a:r>
          </a:p>
          <a:p>
            <a:pPr lvl="1"/>
            <a:r>
              <a:rPr lang="ru-RU" sz="2600" dirty="0"/>
              <a:t>скорректированный уровень значимости (FDR)</a:t>
            </a:r>
            <a:endParaRPr lang="ru-RU" sz="26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5988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515A97-3083-4FEE-9A21-645F5C96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Дифференциальная экспрессия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C67D90-151F-4E5D-91B8-5AA3C2070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953822" cy="4023360"/>
          </a:xfrm>
        </p:spPr>
        <p:txBody>
          <a:bodyPr>
            <a:noAutofit/>
          </a:bodyPr>
          <a:lstStyle/>
          <a:p>
            <a:r>
              <a:rPr lang="ru-RU" sz="2800" dirty="0"/>
              <a:t>Для того чтобы получить все дифференциально </a:t>
            </a:r>
            <a:r>
              <a:rPr lang="ru-RU" sz="2800" dirty="0" err="1"/>
              <a:t>экспрессированные</a:t>
            </a:r>
            <a:r>
              <a:rPr lang="ru-RU" sz="2800" dirty="0"/>
              <a:t> гены воспользуемся функцией </a:t>
            </a:r>
            <a:r>
              <a:rPr lang="ru-RU" sz="2800" dirty="0" err="1"/>
              <a:t>decideTestsDGE</a:t>
            </a:r>
            <a:r>
              <a:rPr lang="ru-RU" sz="2800" dirty="0"/>
              <a:t>(), которая для каждого гена возвращает +1,–1 или 0 в зависимости от того, является ли ген достоверно </a:t>
            </a:r>
            <a:r>
              <a:rPr lang="ru-RU" sz="2800" dirty="0" err="1"/>
              <a:t>гипер-экспрессированным</a:t>
            </a:r>
            <a:r>
              <a:rPr lang="ru-RU" sz="2800" dirty="0"/>
              <a:t>, </a:t>
            </a:r>
            <a:r>
              <a:rPr lang="ru-RU" sz="2800" dirty="0" err="1"/>
              <a:t>гипо-экспрессированным</a:t>
            </a:r>
            <a:r>
              <a:rPr lang="ru-RU" sz="2800" dirty="0"/>
              <a:t> или ген не изменил свою экспрессию. </a:t>
            </a:r>
            <a:br>
              <a:rPr lang="ru-RU" sz="2800" dirty="0"/>
            </a:br>
            <a:r>
              <a:rPr lang="ru-RU" sz="2800" dirty="0"/>
              <a:t>По умолчанию функция использует поправку на множественные сравнения и порог 0.05:</a:t>
            </a:r>
          </a:p>
          <a:p>
            <a:r>
              <a:rPr lang="ru-RU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</a:t>
            </a:r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  <a:r>
              <a:rPr lang="ru-RU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decideTestsDGE</a:t>
            </a:r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lrt</a:t>
            </a:r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ru-RU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</a:t>
            </a:r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228621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515A97-3083-4FEE-9A21-645F5C96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Дифференциальная экспрессия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C67D90-151F-4E5D-91B8-5AA3C2070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953822" cy="4023360"/>
          </a:xfrm>
        </p:spPr>
        <p:txBody>
          <a:bodyPr>
            <a:noAutofit/>
          </a:bodyPr>
          <a:lstStyle/>
          <a:p>
            <a:r>
              <a:rPr lang="ru-RU" sz="2800" dirty="0"/>
              <a:t>Получим названия генов, которые дифференциально </a:t>
            </a:r>
            <a:r>
              <a:rPr lang="ru-RU" sz="2800" dirty="0" err="1"/>
              <a:t>экспрессированы</a:t>
            </a:r>
            <a:r>
              <a:rPr lang="ru-RU" sz="2800" dirty="0"/>
              <a:t>:</a:t>
            </a:r>
          </a:p>
          <a:p>
            <a:r>
              <a:rPr lang="ru-RU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detags</a:t>
            </a:r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  <a:r>
              <a:rPr lang="ru-RU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rownames</a:t>
            </a:r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(y)[</a:t>
            </a:r>
            <a:r>
              <a:rPr lang="ru-RU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as.logical</a:t>
            </a:r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</a:t>
            </a:r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)]</a:t>
            </a:r>
          </a:p>
        </p:txBody>
      </p:sp>
    </p:spTree>
    <p:extLst>
      <p:ext uri="{BB962C8B-B14F-4D97-AF65-F5344CB8AC3E}">
        <p14:creationId xmlns:p14="http://schemas.microsoft.com/office/powerpoint/2010/main" val="2358055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/>
              <a:t>Microarrays</a:t>
            </a:r>
            <a:r>
              <a:rPr lang="ru-RU" sz="2800" b="1" dirty="0"/>
              <a:t>: инструмент </a:t>
            </a:r>
            <a:br>
              <a:rPr lang="ru-RU" sz="2800" b="1" dirty="0"/>
            </a:br>
            <a:r>
              <a:rPr lang="ru-RU" sz="2800" b="1" dirty="0"/>
              <a:t>для измерения экспрессии генов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микрочипом является твердый носитель (такой как мембрана или предметное стекло микроскопа), на котором </a:t>
            </a:r>
            <a:r>
              <a:rPr lang="ru-RU" sz="2800" dirty="0" err="1"/>
              <a:t>олигонуклеотиды</a:t>
            </a:r>
            <a:r>
              <a:rPr lang="ru-RU" sz="2800" dirty="0"/>
              <a:t> ДНК с известной последовательностью нанесены в виде решетки матрицы.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FE91-4272-42EF-8B29-DAAAA4A326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Кафедра биоинформатики МБФ РНИМУ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5297-4067-4AAF-A67D-E7F58F58B5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57092"/>
            <a:ext cx="9144000" cy="2962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4539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515A97-3083-4FEE-9A21-645F5C96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Дифференциальная экспрессия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C67D90-151F-4E5D-91B8-5AA3C2070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953822" cy="4023360"/>
          </a:xfrm>
        </p:spPr>
        <p:txBody>
          <a:bodyPr>
            <a:noAutofit/>
          </a:bodyPr>
          <a:lstStyle/>
          <a:p>
            <a:r>
              <a:rPr lang="ru-RU" sz="2800" dirty="0"/>
              <a:t>Нарисуем зависимость между степенью экспрессии гена (</a:t>
            </a:r>
            <a:r>
              <a:rPr lang="ru-RU" sz="2800" dirty="0" err="1"/>
              <a:t>logCPM</a:t>
            </a:r>
            <a:r>
              <a:rPr lang="ru-RU" sz="2800" dirty="0"/>
              <a:t>, </a:t>
            </a:r>
            <a:r>
              <a:rPr lang="ru-RU" sz="2800" dirty="0" err="1"/>
              <a:t>counts</a:t>
            </a:r>
            <a:r>
              <a:rPr lang="ru-RU" sz="2800" dirty="0"/>
              <a:t> </a:t>
            </a:r>
            <a:r>
              <a:rPr lang="ru-RU" sz="2800" dirty="0" err="1"/>
              <a:t>per</a:t>
            </a:r>
            <a:r>
              <a:rPr lang="ru-RU" sz="2800" dirty="0"/>
              <a:t> </a:t>
            </a:r>
            <a:r>
              <a:rPr lang="ru-RU" sz="2800" dirty="0" err="1"/>
              <a:t>million</a:t>
            </a:r>
            <a:r>
              <a:rPr lang="ru-RU" sz="2800" dirty="0"/>
              <a:t>) и изменением его экспрессии (</a:t>
            </a:r>
            <a:r>
              <a:rPr lang="ru-RU" sz="2800" dirty="0" err="1"/>
              <a:t>logFC</a:t>
            </a:r>
            <a:r>
              <a:rPr lang="ru-RU" sz="2800" dirty="0"/>
              <a:t>, </a:t>
            </a:r>
            <a:r>
              <a:rPr lang="ru-RU" sz="2800" dirty="0" err="1"/>
              <a:t>logarithm</a:t>
            </a:r>
            <a:r>
              <a:rPr lang="ru-RU" sz="2800" dirty="0"/>
              <a:t> </a:t>
            </a:r>
            <a:r>
              <a:rPr lang="ru-RU" sz="2800" dirty="0" err="1"/>
              <a:t>fold-change</a:t>
            </a:r>
            <a:r>
              <a:rPr lang="ru-RU" sz="2800" dirty="0"/>
              <a:t>, что эквивалентно </a:t>
            </a:r>
            <a:r>
              <a:rPr lang="ru-RU" sz="2800" dirty="0" err="1"/>
              <a:t>logratio</a:t>
            </a:r>
            <a:r>
              <a:rPr lang="ru-RU" sz="2800" dirty="0"/>
              <a:t>). Фактически это означает зависимость между средним значением и дисперсией. </a:t>
            </a:r>
          </a:p>
          <a:p>
            <a:r>
              <a:rPr lang="ru-RU" sz="2800" dirty="0"/>
              <a:t>Используем функцию </a:t>
            </a:r>
            <a:r>
              <a:rPr lang="ru-RU" sz="2800" dirty="0" err="1"/>
              <a:t>plotSmear</a:t>
            </a:r>
            <a:r>
              <a:rPr lang="ru-RU" sz="2800" dirty="0"/>
              <a:t>() для построения искомого графика. </a:t>
            </a:r>
          </a:p>
        </p:txBody>
      </p:sp>
    </p:spTree>
    <p:extLst>
      <p:ext uri="{BB962C8B-B14F-4D97-AF65-F5344CB8AC3E}">
        <p14:creationId xmlns:p14="http://schemas.microsoft.com/office/powerpoint/2010/main" val="3779365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515A97-3083-4FEE-9A21-645F5C96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Дифференциальная экспрессия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C67D90-151F-4E5D-91B8-5AA3C2070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953822" cy="4023360"/>
          </a:xfrm>
        </p:spPr>
        <p:txBody>
          <a:bodyPr>
            <a:noAutofit/>
          </a:bodyPr>
          <a:lstStyle/>
          <a:p>
            <a:r>
              <a:rPr lang="ru-RU" sz="2800" dirty="0"/>
              <a:t>Используем функцию </a:t>
            </a:r>
            <a:r>
              <a:rPr lang="ru-RU" sz="2800" dirty="0" err="1"/>
              <a:t>plotSmear</a:t>
            </a:r>
            <a:r>
              <a:rPr lang="ru-RU" sz="2800" dirty="0"/>
              <a:t>() для построения искомого графика. Указание параметра </a:t>
            </a:r>
            <a:r>
              <a:rPr lang="ru-RU" sz="2800" dirty="0" err="1"/>
              <a:t>de.tags</a:t>
            </a:r>
            <a:r>
              <a:rPr lang="ru-RU" sz="2800" dirty="0"/>
              <a:t> подсветит дифференциально </a:t>
            </a:r>
            <a:r>
              <a:rPr lang="ru-RU" sz="2800" dirty="0" err="1"/>
              <a:t>экспрессированные</a:t>
            </a:r>
            <a:r>
              <a:rPr lang="ru-RU" sz="2800" dirty="0"/>
              <a:t> гены красным. Добавим на график две синие горизонтальные линии с координатами +1 и -1. Какому изменению экспрессии соответствуют эти значения (при вычислении </a:t>
            </a:r>
            <a:r>
              <a:rPr lang="ru-RU" sz="2800" dirty="0" err="1"/>
              <a:t>logFC</a:t>
            </a:r>
            <a:r>
              <a:rPr lang="ru-RU" sz="2800" dirty="0"/>
              <a:t> используется логарифм по основанию два)?</a:t>
            </a:r>
          </a:p>
          <a:p>
            <a:r>
              <a:rPr lang="ru-RU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plotSmear</a:t>
            </a:r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lrt</a:t>
            </a:r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de.tags</a:t>
            </a:r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ru-RU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detags</a:t>
            </a:r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ru-RU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abline</a:t>
            </a:r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(h=c(1), </a:t>
            </a:r>
            <a:r>
              <a:rPr lang="ru-RU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</a:t>
            </a:r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ru-RU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blue</a:t>
            </a:r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r>
              <a:rPr lang="ru-RU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abline</a:t>
            </a:r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(h=c(-1), </a:t>
            </a:r>
            <a:r>
              <a:rPr lang="ru-RU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</a:t>
            </a:r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ru-RU" sz="2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green</a:t>
            </a:r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635221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F1CFF-8018-47A7-97E6-DBC55939F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4" name="Picture">
            <a:extLst>
              <a:ext uri="{FF2B5EF4-FFF2-40B4-BE49-F238E27FC236}">
                <a16:creationId xmlns:a16="http://schemas.microsoft.com/office/drawing/2014/main" id="{2AC855B7-9B5E-4BF5-82C1-5CFC2320D5F7}"/>
              </a:ext>
            </a:extLst>
          </p:cNvPr>
          <p:cNvPicPr/>
          <p:nvPr/>
        </p:nvPicPr>
        <p:blipFill rotWithShape="1">
          <a:blip r:embed="rId2"/>
          <a:srcRect l="13328" t="17425" r="6373" b="21150"/>
          <a:stretch/>
        </p:blipFill>
        <p:spPr bwMode="auto">
          <a:xfrm>
            <a:off x="2656935" y="1856312"/>
            <a:ext cx="6878129" cy="4244197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8030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5D658A-8FC0-4BBB-80E4-45DA3DBB3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RNA-</a:t>
            </a:r>
            <a:r>
              <a:rPr lang="ru-RU" dirty="0" err="1"/>
              <a:t>Seq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2C82D1-D839-497E-BBB1-FCDE8E632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 появлением высокопроизводительных методов секвенирования, получила развитие технология RNA-</a:t>
            </a:r>
            <a:r>
              <a:rPr lang="ru-RU" sz="2800" dirty="0" err="1"/>
              <a:t>Seq</a:t>
            </a:r>
            <a:r>
              <a:rPr lang="ru-RU" sz="2800" dirty="0"/>
              <a:t>, которая обеспечивает гораздо более высокий охват и большее разрешение динамического характера </a:t>
            </a:r>
            <a:r>
              <a:rPr lang="ru-RU" sz="2800" dirty="0" err="1"/>
              <a:t>транскриптома</a:t>
            </a:r>
            <a:endParaRPr lang="ru-RU" sz="2800" dirty="0"/>
          </a:p>
          <a:p>
            <a:r>
              <a:rPr lang="en-US" sz="2800" dirty="0"/>
              <a:t>RNA</a:t>
            </a:r>
            <a:r>
              <a:rPr lang="ru-RU" sz="2800" dirty="0"/>
              <a:t>-</a:t>
            </a:r>
            <a:r>
              <a:rPr lang="ru-RU" sz="2800" dirty="0" err="1"/>
              <a:t>Seq</a:t>
            </a:r>
            <a:r>
              <a:rPr lang="ru-RU" sz="2800" dirty="0"/>
              <a:t> используется для анализа непрерывно меняющегося клеточного </a:t>
            </a:r>
            <a:r>
              <a:rPr lang="ru-RU" sz="2800" dirty="0" err="1"/>
              <a:t>транскриптома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7269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56115-33C5-4F51-BC7F-D0FCF9632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RNA-</a:t>
            </a:r>
            <a:r>
              <a:rPr lang="ru-RU" dirty="0" err="1"/>
              <a:t>Seq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7F8276-110D-47D7-B61D-345B0F84E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/>
              <a:t>Данные, полученные с помощью </a:t>
            </a:r>
            <a:r>
              <a:rPr lang="en-US" sz="2800" dirty="0"/>
              <a:t>RNA</a:t>
            </a:r>
            <a:r>
              <a:rPr lang="ru-RU" sz="2800" dirty="0"/>
              <a:t>-</a:t>
            </a:r>
            <a:r>
              <a:rPr lang="ru-RU" sz="2800" dirty="0" err="1"/>
              <a:t>Seq</a:t>
            </a:r>
            <a:r>
              <a:rPr lang="ru-RU" sz="2800" dirty="0"/>
              <a:t>, помимо изучения экспрессии генов, способствуют выявлению: </a:t>
            </a:r>
          </a:p>
          <a:p>
            <a:pPr lvl="1"/>
            <a:r>
              <a:rPr lang="ru-RU" sz="2600" dirty="0"/>
              <a:t>новых транскриптов</a:t>
            </a:r>
          </a:p>
          <a:p>
            <a:pPr lvl="1"/>
            <a:r>
              <a:rPr lang="ru-RU" sz="2600" dirty="0"/>
              <a:t>альтернативно </a:t>
            </a:r>
            <a:r>
              <a:rPr lang="ru-RU" sz="2600" dirty="0" err="1"/>
              <a:t>сплайсированных</a:t>
            </a:r>
            <a:r>
              <a:rPr lang="ru-RU" sz="2600" dirty="0"/>
              <a:t> генов</a:t>
            </a:r>
          </a:p>
          <a:p>
            <a:pPr lvl="1"/>
            <a:r>
              <a:rPr lang="ru-RU" sz="2600" dirty="0"/>
              <a:t>границ экзона/интрона</a:t>
            </a:r>
          </a:p>
          <a:p>
            <a:pPr lvl="1"/>
            <a:r>
              <a:rPr lang="ru-RU" sz="2600" dirty="0"/>
              <a:t>аллель-специфической экспрессии</a:t>
            </a:r>
          </a:p>
          <a:p>
            <a:pPr lvl="1"/>
            <a:r>
              <a:rPr lang="ru-RU" sz="2600" dirty="0" err="1"/>
              <a:t>посттранскрипционных</a:t>
            </a:r>
            <a:r>
              <a:rPr lang="ru-RU" sz="2600" dirty="0"/>
              <a:t> модификаций</a:t>
            </a:r>
          </a:p>
          <a:p>
            <a:pPr lvl="1"/>
            <a:r>
              <a:rPr lang="ru-RU" sz="2600" dirty="0"/>
              <a:t>слияния генов, мутаций/SNP </a:t>
            </a:r>
          </a:p>
          <a:p>
            <a:pPr lvl="1"/>
            <a:r>
              <a:rPr lang="ru-RU" sz="2600" dirty="0"/>
              <a:t>изменений в экспрессии генов с течением времени или различий в экспрессии генов в разных группах при лечении</a:t>
            </a:r>
          </a:p>
          <a:p>
            <a:pPr lvl="1"/>
            <a:r>
              <a:rPr lang="ru-RU" sz="2600" dirty="0"/>
              <a:t>проверки или изменения ранее аннотированных границ 5'и 3' генов</a:t>
            </a:r>
          </a:p>
        </p:txBody>
      </p:sp>
    </p:spTree>
    <p:extLst>
      <p:ext uri="{BB962C8B-B14F-4D97-AF65-F5344CB8AC3E}">
        <p14:creationId xmlns:p14="http://schemas.microsoft.com/office/powerpoint/2010/main" val="2809868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C9B1A4-90DA-475F-B46B-977321B26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RNA-</a:t>
            </a:r>
            <a:r>
              <a:rPr lang="ru-RU" dirty="0" err="1"/>
              <a:t>Seq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AB921F-CD55-4CC6-868C-A6B6D28A6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RNA</a:t>
            </a:r>
            <a:r>
              <a:rPr lang="ru-RU" sz="2800" dirty="0"/>
              <a:t>-</a:t>
            </a:r>
            <a:r>
              <a:rPr lang="ru-RU" sz="2800" dirty="0" err="1"/>
              <a:t>Seq</a:t>
            </a:r>
            <a:r>
              <a:rPr lang="ru-RU" sz="2800" dirty="0"/>
              <a:t> может применяться для исследования различных популяций РНК:</a:t>
            </a:r>
          </a:p>
          <a:p>
            <a:pPr lvl="1"/>
            <a:r>
              <a:rPr lang="ru-RU" sz="2600" dirty="0"/>
              <a:t>общая РНК, </a:t>
            </a:r>
          </a:p>
          <a:p>
            <a:pPr lvl="1"/>
            <a:r>
              <a:rPr lang="ru-RU" sz="2600" dirty="0"/>
              <a:t>пре-мРНК, </a:t>
            </a:r>
          </a:p>
          <a:p>
            <a:pPr lvl="1"/>
            <a:r>
              <a:rPr lang="en-US" sz="2600" dirty="0"/>
              <a:t>tRNA</a:t>
            </a:r>
            <a:r>
              <a:rPr lang="ru-RU" sz="2600" dirty="0"/>
              <a:t> </a:t>
            </a:r>
          </a:p>
          <a:p>
            <a:pPr lvl="1"/>
            <a:r>
              <a:rPr lang="ru-RU" sz="2600" dirty="0" err="1"/>
              <a:t>некодирующие</a:t>
            </a:r>
            <a:r>
              <a:rPr lang="ru-RU" sz="2600" dirty="0"/>
              <a:t> (</a:t>
            </a:r>
            <a:r>
              <a:rPr lang="ru-RU" sz="2600" dirty="0" err="1"/>
              <a:t>нкРНК</a:t>
            </a:r>
            <a:r>
              <a:rPr lang="ru-RU" sz="2600" dirty="0"/>
              <a:t>)</a:t>
            </a:r>
          </a:p>
          <a:p>
            <a:pPr lvl="2"/>
            <a:r>
              <a:rPr lang="ru-RU" sz="2200" dirty="0" err="1"/>
              <a:t>микроРНК</a:t>
            </a:r>
            <a:r>
              <a:rPr lang="ru-RU" sz="2200" dirty="0"/>
              <a:t> (</a:t>
            </a:r>
            <a:r>
              <a:rPr lang="en-US" sz="2200" dirty="0"/>
              <a:t>miRNA</a:t>
            </a:r>
            <a:r>
              <a:rPr lang="ru-RU" sz="2200" dirty="0"/>
              <a:t>) </a:t>
            </a:r>
          </a:p>
          <a:p>
            <a:pPr lvl="2"/>
            <a:r>
              <a:rPr lang="ru-RU" sz="2200" dirty="0"/>
              <a:t>длинная </a:t>
            </a:r>
            <a:r>
              <a:rPr lang="ru-RU" sz="2200" dirty="0" err="1"/>
              <a:t>нкРНК</a:t>
            </a:r>
            <a:r>
              <a:rPr lang="ru-RU" sz="2200" dirty="0"/>
              <a:t> (</a:t>
            </a:r>
            <a:r>
              <a:rPr lang="en-US" sz="2200" dirty="0" err="1"/>
              <a:t>linkRNA</a:t>
            </a:r>
            <a:r>
              <a:rPr lang="ru-RU" sz="2200" dirty="0"/>
              <a:t>, </a:t>
            </a:r>
            <a:r>
              <a:rPr lang="en-US" sz="2200" dirty="0" err="1"/>
              <a:t>vlink</a:t>
            </a:r>
            <a:r>
              <a:rPr lang="ru-RU" sz="2200" dirty="0"/>
              <a:t>)</a:t>
            </a:r>
          </a:p>
          <a:p>
            <a:r>
              <a:rPr lang="ru-RU" sz="2800" dirty="0" err="1"/>
              <a:t>нкРНК</a:t>
            </a:r>
            <a:r>
              <a:rPr lang="ru-RU" sz="2800" dirty="0"/>
              <a:t> экспрессируются в большом количестве и имеют различные функции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92112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882A5-AF65-4060-A950-65C80F779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RNA-</a:t>
            </a:r>
            <a:r>
              <a:rPr lang="ru-RU" dirty="0" err="1"/>
              <a:t>Seq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531021-F07C-44EF-AC35-F6B9E07DD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RNA</a:t>
            </a:r>
            <a:r>
              <a:rPr lang="ru-RU" sz="2800" dirty="0"/>
              <a:t>-</a:t>
            </a:r>
            <a:r>
              <a:rPr lang="ru-RU" sz="2800" dirty="0" err="1"/>
              <a:t>Seq</a:t>
            </a:r>
            <a:r>
              <a:rPr lang="ru-RU" sz="2800" dirty="0"/>
              <a:t> используется при </a:t>
            </a:r>
            <a:r>
              <a:rPr lang="ru-RU" sz="2800" dirty="0" err="1"/>
              <a:t>рибосомном</a:t>
            </a:r>
            <a:r>
              <a:rPr lang="ru-RU" sz="2800" dirty="0"/>
              <a:t> профилировании, методе, основанном на использовании технологий </a:t>
            </a:r>
            <a:r>
              <a:rPr lang="en-US" sz="2800" dirty="0"/>
              <a:t>NGS </a:t>
            </a:r>
            <a:r>
              <a:rPr lang="ru-RU" sz="2800" dirty="0"/>
              <a:t>для выявления фрагментов мРНК, связанных с рибосомами, а значит активно </a:t>
            </a:r>
            <a:r>
              <a:rPr lang="ru-RU" sz="2800" dirty="0" err="1"/>
              <a:t>экспрессирующихся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84997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17C47-DC40-4832-9593-574431CDD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Дифференциальная экспрессия!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58C146-CC11-49F5-8021-270F318D3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Получение </a:t>
            </a:r>
            <a:r>
              <a:rPr lang="ru-RU" sz="2800" b="1" i="1" dirty="0"/>
              <a:t>точных количественных данных </a:t>
            </a:r>
            <a:r>
              <a:rPr lang="ru-RU" sz="2800" dirty="0"/>
              <a:t>о каждой экспрессированной РНК дает возможность использовать </a:t>
            </a:r>
            <a:r>
              <a:rPr lang="en-US" sz="2800" dirty="0"/>
              <a:t>RNA-seq </a:t>
            </a:r>
            <a:r>
              <a:rPr lang="ru-RU" sz="2800" dirty="0"/>
              <a:t>для изучения дифференциальной экспрессии в разных условиях исследований</a:t>
            </a:r>
          </a:p>
          <a:p>
            <a:r>
              <a:rPr lang="ru-RU" sz="2800" dirty="0"/>
              <a:t>Относится к разделу функциональной геномики</a:t>
            </a:r>
          </a:p>
        </p:txBody>
      </p:sp>
    </p:spTree>
    <p:extLst>
      <p:ext uri="{BB962C8B-B14F-4D97-AF65-F5344CB8AC3E}">
        <p14:creationId xmlns:p14="http://schemas.microsoft.com/office/powerpoint/2010/main" val="33365561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690</TotalTime>
  <Words>1543</Words>
  <Application>Microsoft Office PowerPoint</Application>
  <PresentationFormat>Широкоэкранный</PresentationFormat>
  <Paragraphs>215</Paragraphs>
  <Slides>42</Slides>
  <Notes>0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6" baseType="lpstr">
      <vt:lpstr>Calibri</vt:lpstr>
      <vt:lpstr>Calibri Light</vt:lpstr>
      <vt:lpstr>Courier New</vt:lpstr>
      <vt:lpstr>Ретро</vt:lpstr>
      <vt:lpstr>RNA-Seq. Анализ данных с использованием R/BioConductor.  Case study: определение дифференциально экспрессирующихся генов в образце плоско-клеточной карциномы</vt:lpstr>
      <vt:lpstr>RNA-seq</vt:lpstr>
      <vt:lpstr>Исторически</vt:lpstr>
      <vt:lpstr>Microarrays: инструмент  для измерения экспрессии генов</vt:lpstr>
      <vt:lpstr>RNA-Seq</vt:lpstr>
      <vt:lpstr>RNA-Seq</vt:lpstr>
      <vt:lpstr>RNA-Seq</vt:lpstr>
      <vt:lpstr>RNA-Seq</vt:lpstr>
      <vt:lpstr>Дифференциальная экспрессия!</vt:lpstr>
      <vt:lpstr>Презентация PowerPoint</vt:lpstr>
      <vt:lpstr>Экспрессия генов зависит от контекста, и регулируется многими способами:</vt:lpstr>
      <vt:lpstr>Презентация PowerPoint</vt:lpstr>
      <vt:lpstr>Базы данных, содержащие эксперименты о генной экспрессии</vt:lpstr>
      <vt:lpstr>R как инструмент для выявления дифференциальной экспрессии генов</vt:lpstr>
      <vt:lpstr>Выравнивание ридов (Alignment)</vt:lpstr>
      <vt:lpstr>Подсчет количества РНК</vt:lpstr>
      <vt:lpstr>Работа с Bioconductor</vt:lpstr>
      <vt:lpstr>Загрузка данных</vt:lpstr>
      <vt:lpstr>Подготовка данных</vt:lpstr>
      <vt:lpstr>Фильтрация и нормализация</vt:lpstr>
      <vt:lpstr>Фильтрация и нормализация</vt:lpstr>
      <vt:lpstr>Фильтрация и нормализация</vt:lpstr>
      <vt:lpstr>Фильтрация и нормализация</vt:lpstr>
      <vt:lpstr>Фильтрация и нормализация</vt:lpstr>
      <vt:lpstr>Фильтрация и нормализация</vt:lpstr>
      <vt:lpstr>Фильтрация и нормализация</vt:lpstr>
      <vt:lpstr>Фильтрация и нормализация</vt:lpstr>
      <vt:lpstr>Разведочный анализ</vt:lpstr>
      <vt:lpstr>Разведочный анализ</vt:lpstr>
      <vt:lpstr>Разведочный анализ</vt:lpstr>
      <vt:lpstr>Разведочный анализ</vt:lpstr>
      <vt:lpstr>Дифференциальная экспрессия</vt:lpstr>
      <vt:lpstr>Дифференциальная экспрессия</vt:lpstr>
      <vt:lpstr>Дифференциальная экспрессия</vt:lpstr>
      <vt:lpstr>Дифференциальная экспрессия</vt:lpstr>
      <vt:lpstr>Дифференциальная экспрессия</vt:lpstr>
      <vt:lpstr>Дифференциальная экспрессия</vt:lpstr>
      <vt:lpstr>Дифференциальная экспрессия</vt:lpstr>
      <vt:lpstr>Дифференциальная экспрессия</vt:lpstr>
      <vt:lpstr>Дифференциальная экспрессия</vt:lpstr>
      <vt:lpstr>Дифференциальная экспрессия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Boris Shilov</dc:creator>
  <cp:lastModifiedBy>Boris Shilov</cp:lastModifiedBy>
  <cp:revision>39</cp:revision>
  <dcterms:created xsi:type="dcterms:W3CDTF">2018-05-15T19:48:31Z</dcterms:created>
  <dcterms:modified xsi:type="dcterms:W3CDTF">2018-05-16T07:29:27Z</dcterms:modified>
</cp:coreProperties>
</file>